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2" r:id="rId2"/>
    <p:sldId id="274" r:id="rId3"/>
    <p:sldId id="296" r:id="rId4"/>
    <p:sldId id="275" r:id="rId5"/>
    <p:sldId id="276" r:id="rId6"/>
    <p:sldId id="277" r:id="rId7"/>
    <p:sldId id="278" r:id="rId8"/>
    <p:sldId id="279" r:id="rId9"/>
    <p:sldId id="292" r:id="rId10"/>
    <p:sldId id="297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300" r:id="rId21"/>
    <p:sldId id="301" r:id="rId22"/>
    <p:sldId id="302" r:id="rId23"/>
    <p:sldId id="303" r:id="rId24"/>
    <p:sldId id="304" r:id="rId25"/>
    <p:sldId id="298" r:id="rId26"/>
    <p:sldId id="299" r:id="rId27"/>
    <p:sldId id="294" r:id="rId28"/>
    <p:sldId id="295" r:id="rId29"/>
    <p:sldId id="293" r:id="rId30"/>
    <p:sldId id="281" r:id="rId31"/>
    <p:sldId id="290" r:id="rId32"/>
    <p:sldId id="291" r:id="rId33"/>
    <p:sldId id="273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A57E8-23B6-D047-8E04-E6B93C7ED518}" type="doc">
      <dgm:prSet loTypeId="urn:microsoft.com/office/officeart/2005/8/layout/hList7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2A5C9-C599-594B-B987-6FD3C08FD5E1}">
      <dgm:prSet custT="1"/>
      <dgm:spPr/>
      <dgm:t>
        <a:bodyPr/>
        <a:lstStyle/>
        <a:p>
          <a:pPr rtl="0"/>
          <a:r>
            <a:rPr lang="en-GB" sz="1400" b="1" noProof="0" dirty="0" smtClean="0">
              <a:solidFill>
                <a:schemeClr val="bg2"/>
              </a:solidFill>
            </a:rPr>
            <a:t>Hotels</a:t>
          </a:r>
        </a:p>
        <a:p>
          <a:pPr rtl="0"/>
          <a:endParaRPr lang="en-GB" sz="1400" b="1" noProof="0" dirty="0" smtClean="0">
            <a:solidFill>
              <a:schemeClr val="bg2"/>
            </a:solidFill>
          </a:endParaRPr>
        </a:p>
        <a:p>
          <a:pPr rtl="0"/>
          <a:r>
            <a:rPr lang="en-GB" sz="1200" b="0" noProof="0" dirty="0" smtClean="0">
              <a:solidFill>
                <a:schemeClr val="bg2"/>
              </a:solidFill>
            </a:rPr>
            <a:t>Hotels/Lodges/camps/etc.</a:t>
          </a:r>
        </a:p>
        <a:p>
          <a:pPr rtl="0"/>
          <a:endParaRPr lang="en-GB" sz="1200" b="0" noProof="0" dirty="0" smtClean="0">
            <a:solidFill>
              <a:schemeClr val="bg1">
                <a:lumMod val="50000"/>
              </a:schemeClr>
            </a:solidFill>
          </a:endParaRPr>
        </a:p>
        <a:p>
          <a:pPr rtl="0"/>
          <a:endParaRPr lang="en-GB" sz="1200" b="0" noProof="0" dirty="0" smtClean="0">
            <a:solidFill>
              <a:schemeClr val="bg1">
                <a:lumMod val="50000"/>
              </a:schemeClr>
            </a:solidFill>
          </a:endParaRPr>
        </a:p>
      </dgm:t>
    </dgm:pt>
    <dgm:pt modelId="{7A1A3A2D-92CE-A746-A217-00557F6CDAA9}" type="parTrans" cxnId="{18AB1FDE-CB58-304B-9E88-63BB1DED7244}">
      <dgm:prSet/>
      <dgm:spPr/>
      <dgm:t>
        <a:bodyPr/>
        <a:lstStyle/>
        <a:p>
          <a:endParaRPr lang="en-US"/>
        </a:p>
      </dgm:t>
    </dgm:pt>
    <dgm:pt modelId="{009DFD3B-AB49-F449-B384-435B5E7E69EA}" type="sibTrans" cxnId="{18AB1FDE-CB58-304B-9E88-63BB1DED7244}">
      <dgm:prSet/>
      <dgm:spPr/>
      <dgm:t>
        <a:bodyPr/>
        <a:lstStyle/>
        <a:p>
          <a:endParaRPr lang="en-US"/>
        </a:p>
      </dgm:t>
    </dgm:pt>
    <dgm:pt modelId="{BCAA7AA0-FD9A-C44C-9A99-CC666ED47F57}">
      <dgm:prSet custT="1"/>
      <dgm:spPr/>
      <dgm:t>
        <a:bodyPr/>
        <a:lstStyle/>
        <a:p>
          <a:pPr rtl="0"/>
          <a:r>
            <a:rPr lang="en-GB" sz="1400" b="1" noProof="0" dirty="0" smtClean="0">
              <a:solidFill>
                <a:schemeClr val="bg2"/>
              </a:solidFill>
            </a:rPr>
            <a:t>Food &amp; Beverages </a:t>
          </a:r>
          <a:endParaRPr lang="en-GB" sz="1050" b="1" noProof="0" dirty="0" smtClean="0">
            <a:solidFill>
              <a:schemeClr val="bg2"/>
            </a:solidFill>
          </a:endParaRPr>
        </a:p>
        <a:p>
          <a:pPr rtl="0"/>
          <a:r>
            <a:rPr lang="en-GB" sz="1200" b="0" noProof="0" dirty="0" smtClean="0">
              <a:solidFill>
                <a:schemeClr val="bg2"/>
              </a:solidFill>
            </a:rPr>
            <a:t>R</a:t>
          </a:r>
          <a:r>
            <a:rPr lang="en-US" sz="1200" b="0" noProof="0" dirty="0" smtClean="0">
              <a:solidFill>
                <a:schemeClr val="bg2"/>
              </a:solidFill>
            </a:rPr>
            <a:t>e</a:t>
          </a:r>
          <a:r>
            <a:rPr lang="en-GB" sz="1200" b="0" noProof="0" dirty="0" err="1" smtClean="0">
              <a:solidFill>
                <a:schemeClr val="bg2"/>
              </a:solidFill>
            </a:rPr>
            <a:t>staurants</a:t>
          </a:r>
          <a:r>
            <a:rPr lang="en-GB" sz="1200" b="0" noProof="0" dirty="0" smtClean="0">
              <a:solidFill>
                <a:schemeClr val="bg2"/>
              </a:solidFill>
            </a:rPr>
            <a:t>, </a:t>
          </a:r>
        </a:p>
        <a:p>
          <a:pPr rtl="0"/>
          <a:endParaRPr lang="en-GB" sz="1200" b="0" noProof="0" dirty="0" smtClean="0">
            <a:solidFill>
              <a:schemeClr val="bg2"/>
            </a:solidFill>
          </a:endParaRPr>
        </a:p>
        <a:p>
          <a:pPr rtl="0"/>
          <a:r>
            <a:rPr lang="en-GB" sz="1200" b="0" noProof="0" dirty="0" smtClean="0">
              <a:solidFill>
                <a:schemeClr val="bg2"/>
              </a:solidFill>
            </a:rPr>
            <a:t>Markets, Wholesalers, retailers</a:t>
          </a:r>
        </a:p>
        <a:p>
          <a:pPr rtl="0"/>
          <a:r>
            <a:rPr lang="en-GB" sz="1200" b="0" noProof="0" dirty="0" smtClean="0">
              <a:solidFill>
                <a:schemeClr val="bg2"/>
              </a:solidFill>
            </a:rPr>
            <a:t>Producers, farmers</a:t>
          </a:r>
          <a:r>
            <a:rPr lang="en-GB" sz="1200" b="0" noProof="0" dirty="0" smtClean="0">
              <a:solidFill>
                <a:srgbClr val="000000"/>
              </a:solidFill>
            </a:rPr>
            <a:t> </a:t>
          </a:r>
          <a:endParaRPr lang="en-GB" sz="1200" b="0" noProof="0" dirty="0">
            <a:solidFill>
              <a:srgbClr val="000000"/>
            </a:solidFill>
          </a:endParaRPr>
        </a:p>
      </dgm:t>
    </dgm:pt>
    <dgm:pt modelId="{78885634-AA23-6740-A439-C81D26482549}" type="parTrans" cxnId="{DE40652C-D4AE-F343-8032-BC7D312B7FBD}">
      <dgm:prSet/>
      <dgm:spPr/>
      <dgm:t>
        <a:bodyPr/>
        <a:lstStyle/>
        <a:p>
          <a:endParaRPr lang="en-US"/>
        </a:p>
      </dgm:t>
    </dgm:pt>
    <dgm:pt modelId="{0000968B-F317-6F44-A293-E3FCAFC48812}" type="sibTrans" cxnId="{DE40652C-D4AE-F343-8032-BC7D312B7FBD}">
      <dgm:prSet/>
      <dgm:spPr/>
      <dgm:t>
        <a:bodyPr/>
        <a:lstStyle/>
        <a:p>
          <a:endParaRPr lang="en-US"/>
        </a:p>
      </dgm:t>
    </dgm:pt>
    <dgm:pt modelId="{66569481-F0B3-DD45-A4E4-82116932CE79}">
      <dgm:prSet custT="1"/>
      <dgm:spPr/>
      <dgm:t>
        <a:bodyPr/>
        <a:lstStyle/>
        <a:p>
          <a:pPr rtl="0"/>
          <a:r>
            <a:rPr lang="en-GB" sz="1400" b="1" noProof="0" dirty="0" smtClean="0">
              <a:solidFill>
                <a:schemeClr val="bg2"/>
              </a:solidFill>
            </a:rPr>
            <a:t>Transportation</a:t>
          </a:r>
        </a:p>
        <a:p>
          <a:pPr rtl="0"/>
          <a:endParaRPr lang="en-GB" sz="1300" b="1" noProof="0" dirty="0" smtClean="0">
            <a:solidFill>
              <a:schemeClr val="bg2"/>
            </a:solidFill>
          </a:endParaRPr>
        </a:p>
        <a:p>
          <a:pPr rtl="0"/>
          <a:r>
            <a:rPr lang="en-GB" sz="1200" b="0" noProof="0" dirty="0" smtClean="0">
              <a:solidFill>
                <a:schemeClr val="bg2"/>
              </a:solidFill>
            </a:rPr>
            <a:t>Regional &amp; Local</a:t>
          </a:r>
        </a:p>
        <a:p>
          <a:pPr rtl="0"/>
          <a:endParaRPr lang="en-GB" sz="1200" b="0" noProof="0" dirty="0" smtClean="0">
            <a:solidFill>
              <a:schemeClr val="bg2"/>
            </a:solidFill>
          </a:endParaRPr>
        </a:p>
        <a:p>
          <a:pPr rtl="0"/>
          <a:r>
            <a:rPr lang="en-GB" sz="1200" b="0" noProof="0" dirty="0" smtClean="0">
              <a:solidFill>
                <a:schemeClr val="bg2"/>
              </a:solidFill>
            </a:rPr>
            <a:t>Bus, taxi, car rental, etc.</a:t>
          </a:r>
        </a:p>
      </dgm:t>
    </dgm:pt>
    <dgm:pt modelId="{ED6CC927-C630-4E4E-A1D4-E563F312D729}" type="parTrans" cxnId="{72039711-5681-7A4E-B00A-F3F023F68065}">
      <dgm:prSet/>
      <dgm:spPr/>
      <dgm:t>
        <a:bodyPr/>
        <a:lstStyle/>
        <a:p>
          <a:endParaRPr lang="en-US"/>
        </a:p>
      </dgm:t>
    </dgm:pt>
    <dgm:pt modelId="{A8E8F986-502A-D54B-83A2-83C3417741EC}" type="sibTrans" cxnId="{72039711-5681-7A4E-B00A-F3F023F68065}">
      <dgm:prSet/>
      <dgm:spPr/>
      <dgm:t>
        <a:bodyPr/>
        <a:lstStyle/>
        <a:p>
          <a:endParaRPr lang="en-US"/>
        </a:p>
      </dgm:t>
    </dgm:pt>
    <dgm:pt modelId="{0C107326-C04A-EA41-ABB0-1F46E509396D}">
      <dgm:prSet custT="1"/>
      <dgm:spPr/>
      <dgm:t>
        <a:bodyPr/>
        <a:lstStyle/>
        <a:p>
          <a:pPr rtl="0"/>
          <a:r>
            <a:rPr lang="en-GB" sz="1400" b="1" noProof="0" dirty="0" smtClean="0">
              <a:solidFill>
                <a:schemeClr val="bg2"/>
              </a:solidFill>
            </a:rPr>
            <a:t>Souvenirs</a:t>
          </a:r>
          <a:endParaRPr lang="en-GB" sz="1000" b="1" noProof="0" dirty="0" smtClean="0">
            <a:solidFill>
              <a:schemeClr val="bg2"/>
            </a:solidFill>
          </a:endParaRPr>
        </a:p>
        <a:p>
          <a:pPr rtl="0"/>
          <a:endParaRPr lang="en-GB" sz="1000" b="1" noProof="0" dirty="0" smtClean="0">
            <a:solidFill>
              <a:schemeClr val="bg2"/>
            </a:solidFill>
          </a:endParaRPr>
        </a:p>
        <a:p>
          <a:pPr rtl="0"/>
          <a:r>
            <a:rPr lang="en-GB" sz="1200" b="0" noProof="0" dirty="0" smtClean="0">
              <a:solidFill>
                <a:schemeClr val="bg2"/>
              </a:solidFill>
            </a:rPr>
            <a:t>Souvenir shops, markets, sellers</a:t>
          </a:r>
        </a:p>
        <a:p>
          <a:pPr rtl="0"/>
          <a:endParaRPr lang="en-GB" sz="1200" b="0" noProof="0" dirty="0" smtClean="0">
            <a:solidFill>
              <a:schemeClr val="bg2"/>
            </a:solidFill>
          </a:endParaRPr>
        </a:p>
        <a:p>
          <a:pPr rtl="0"/>
          <a:r>
            <a:rPr lang="en-US" sz="1200" b="0" noProof="0" dirty="0" smtClean="0">
              <a:solidFill>
                <a:schemeClr val="bg2"/>
              </a:solidFill>
            </a:rPr>
            <a:t>C</a:t>
          </a:r>
          <a:r>
            <a:rPr lang="en-GB" sz="1200" b="0" noProof="0" dirty="0" err="1" smtClean="0">
              <a:solidFill>
                <a:schemeClr val="bg2"/>
              </a:solidFill>
            </a:rPr>
            <a:t>raftsmen</a:t>
          </a:r>
          <a:r>
            <a:rPr lang="en-GB" sz="1200" b="0" noProof="0" dirty="0" smtClean="0">
              <a:solidFill>
                <a:schemeClr val="bg2"/>
              </a:solidFill>
            </a:rPr>
            <a:t>, local producers</a:t>
          </a:r>
          <a:endParaRPr lang="en-GB" sz="1200" b="0" noProof="0" dirty="0">
            <a:solidFill>
              <a:schemeClr val="bg2"/>
            </a:solidFill>
          </a:endParaRPr>
        </a:p>
      </dgm:t>
    </dgm:pt>
    <dgm:pt modelId="{A791F8AF-0A8A-214B-A0E5-4725CF806839}" type="sibTrans" cxnId="{9E2BD97A-5F5A-E240-BBA9-D344AFDA5687}">
      <dgm:prSet/>
      <dgm:spPr/>
      <dgm:t>
        <a:bodyPr/>
        <a:lstStyle/>
        <a:p>
          <a:endParaRPr lang="en-US"/>
        </a:p>
      </dgm:t>
    </dgm:pt>
    <dgm:pt modelId="{BF01B096-0048-B243-BD14-4DA141C8BF5A}" type="parTrans" cxnId="{9E2BD97A-5F5A-E240-BBA9-D344AFDA5687}">
      <dgm:prSet/>
      <dgm:spPr/>
      <dgm:t>
        <a:bodyPr/>
        <a:lstStyle/>
        <a:p>
          <a:endParaRPr lang="en-US"/>
        </a:p>
      </dgm:t>
    </dgm:pt>
    <dgm:pt modelId="{A80999C3-8D50-6446-A9F4-F28E493595D6}">
      <dgm:prSet custT="1"/>
      <dgm:spPr/>
      <dgm:t>
        <a:bodyPr/>
        <a:lstStyle/>
        <a:p>
          <a:pPr rtl="0"/>
          <a:r>
            <a:rPr lang="en-GB" sz="1400" b="1" noProof="0" dirty="0" smtClean="0">
              <a:solidFill>
                <a:schemeClr val="bg2"/>
              </a:solidFill>
            </a:rPr>
            <a:t>Excursions</a:t>
          </a:r>
        </a:p>
        <a:p>
          <a:pPr rtl="0"/>
          <a:endParaRPr lang="en-GB" sz="1400" b="1" noProof="0" dirty="0" smtClean="0">
            <a:solidFill>
              <a:schemeClr val="bg2"/>
            </a:solidFill>
          </a:endParaRPr>
        </a:p>
        <a:p>
          <a:pPr rtl="0"/>
          <a:r>
            <a:rPr lang="en-GB" sz="1200" b="0" noProof="0" dirty="0" smtClean="0">
              <a:solidFill>
                <a:schemeClr val="bg2"/>
              </a:solidFill>
            </a:rPr>
            <a:t>Guides, tour operators, travel agencies, etc</a:t>
          </a:r>
          <a:r>
            <a:rPr lang="en-GB" sz="1200" b="0" noProof="0" dirty="0" smtClean="0">
              <a:solidFill>
                <a:srgbClr val="000000"/>
              </a:solidFill>
            </a:rPr>
            <a:t>.</a:t>
          </a:r>
          <a:endParaRPr lang="en-GB" sz="1200" b="0" noProof="0" dirty="0">
            <a:solidFill>
              <a:srgbClr val="000000"/>
            </a:solidFill>
          </a:endParaRPr>
        </a:p>
      </dgm:t>
    </dgm:pt>
    <dgm:pt modelId="{CFC96985-4ACF-F547-8D7D-A3155244EBED}" type="sibTrans" cxnId="{7B9AAF6C-1025-9844-B8B6-E40BFE1B5239}">
      <dgm:prSet/>
      <dgm:spPr/>
      <dgm:t>
        <a:bodyPr/>
        <a:lstStyle/>
        <a:p>
          <a:endParaRPr lang="en-US"/>
        </a:p>
      </dgm:t>
    </dgm:pt>
    <dgm:pt modelId="{464C9CC9-09C2-8842-8666-9CCEE46E35CC}" type="parTrans" cxnId="{7B9AAF6C-1025-9844-B8B6-E40BFE1B5239}">
      <dgm:prSet/>
      <dgm:spPr/>
      <dgm:t>
        <a:bodyPr/>
        <a:lstStyle/>
        <a:p>
          <a:endParaRPr lang="en-US"/>
        </a:p>
      </dgm:t>
    </dgm:pt>
    <dgm:pt modelId="{F5D0C3B2-22DC-FA4D-BBED-5F35B17D411E}" type="pres">
      <dgm:prSet presAssocID="{CC6A57E8-23B6-D047-8E04-E6B93C7ED5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12F71D-ABED-7D42-AAF2-7C304FCCEBE4}" type="pres">
      <dgm:prSet presAssocID="{CC6A57E8-23B6-D047-8E04-E6B93C7ED518}" presName="fgShape" presStyleLbl="fgShp" presStyleIdx="0" presStyleCnt="1"/>
      <dgm:spPr/>
    </dgm:pt>
    <dgm:pt modelId="{375F59A4-481A-EA43-8C71-6EAECD8AF418}" type="pres">
      <dgm:prSet presAssocID="{CC6A57E8-23B6-D047-8E04-E6B93C7ED518}" presName="linComp" presStyleCnt="0"/>
      <dgm:spPr/>
    </dgm:pt>
    <dgm:pt modelId="{016DC9C1-F0A5-174B-AA14-2E160D918171}" type="pres">
      <dgm:prSet presAssocID="{1C82A5C9-C599-594B-B987-6FD3C08FD5E1}" presName="compNode" presStyleCnt="0"/>
      <dgm:spPr/>
    </dgm:pt>
    <dgm:pt modelId="{CB28C223-9322-794F-897F-18733DDA474A}" type="pres">
      <dgm:prSet presAssocID="{1C82A5C9-C599-594B-B987-6FD3C08FD5E1}" presName="bkgdShape" presStyleLbl="node1" presStyleIdx="0" presStyleCnt="5"/>
      <dgm:spPr/>
      <dgm:t>
        <a:bodyPr/>
        <a:lstStyle/>
        <a:p>
          <a:endParaRPr lang="en-US"/>
        </a:p>
      </dgm:t>
    </dgm:pt>
    <dgm:pt modelId="{DB858BCE-0247-1F49-BCC3-F615867CB592}" type="pres">
      <dgm:prSet presAssocID="{1C82A5C9-C599-594B-B987-6FD3C08FD5E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93FAE-D43D-DD41-AD9A-6570F028FA09}" type="pres">
      <dgm:prSet presAssocID="{1C82A5C9-C599-594B-B987-6FD3C08FD5E1}" presName="invisiNode" presStyleLbl="node1" presStyleIdx="0" presStyleCnt="5"/>
      <dgm:spPr/>
    </dgm:pt>
    <dgm:pt modelId="{4BB1A144-B35F-9942-AC96-239C8FEF5ADB}" type="pres">
      <dgm:prSet presAssocID="{1C82A5C9-C599-594B-B987-6FD3C08FD5E1}" presName="imagNode" presStyleLbl="fgImgPlace1" presStyleIdx="0" presStyleCnt="5" custLinFactNeighborX="12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B0200C7-3D1F-8444-BE07-A7FF57850904}" type="pres">
      <dgm:prSet presAssocID="{009DFD3B-AB49-F449-B384-435B5E7E69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A4EB31-5666-7A4B-B9D7-CC296A29E4AC}" type="pres">
      <dgm:prSet presAssocID="{BCAA7AA0-FD9A-C44C-9A99-CC666ED47F57}" presName="compNode" presStyleCnt="0"/>
      <dgm:spPr/>
    </dgm:pt>
    <dgm:pt modelId="{2C838139-9835-194F-83E7-877C092B385C}" type="pres">
      <dgm:prSet presAssocID="{BCAA7AA0-FD9A-C44C-9A99-CC666ED47F57}" presName="bkgdShape" presStyleLbl="node1" presStyleIdx="1" presStyleCnt="5"/>
      <dgm:spPr/>
      <dgm:t>
        <a:bodyPr/>
        <a:lstStyle/>
        <a:p>
          <a:endParaRPr lang="en-US"/>
        </a:p>
      </dgm:t>
    </dgm:pt>
    <dgm:pt modelId="{31466D7E-7273-6B4C-8EDF-54508BAD2710}" type="pres">
      <dgm:prSet presAssocID="{BCAA7AA0-FD9A-C44C-9A99-CC666ED47F5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A2D8A-6FAD-9244-8F05-C11C086A3C5C}" type="pres">
      <dgm:prSet presAssocID="{BCAA7AA0-FD9A-C44C-9A99-CC666ED47F57}" presName="invisiNode" presStyleLbl="node1" presStyleIdx="1" presStyleCnt="5"/>
      <dgm:spPr/>
    </dgm:pt>
    <dgm:pt modelId="{265D7825-7CDE-144A-A977-74AB9F45FCE3}" type="pres">
      <dgm:prSet presAssocID="{BCAA7AA0-FD9A-C44C-9A99-CC666ED47F5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71F2422-6E15-9341-BFCA-193E87408664}" type="pres">
      <dgm:prSet presAssocID="{0000968B-F317-6F44-A293-E3FCAFC488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DDCFECF-81E5-0C49-8A16-AD177223D209}" type="pres">
      <dgm:prSet presAssocID="{0C107326-C04A-EA41-ABB0-1F46E509396D}" presName="compNode" presStyleCnt="0"/>
      <dgm:spPr/>
    </dgm:pt>
    <dgm:pt modelId="{04A8A217-DCC1-DF4E-82E3-5565C9487F19}" type="pres">
      <dgm:prSet presAssocID="{0C107326-C04A-EA41-ABB0-1F46E509396D}" presName="bkgdShape" presStyleLbl="node1" presStyleIdx="2" presStyleCnt="5"/>
      <dgm:spPr/>
      <dgm:t>
        <a:bodyPr/>
        <a:lstStyle/>
        <a:p>
          <a:endParaRPr lang="en-US"/>
        </a:p>
      </dgm:t>
    </dgm:pt>
    <dgm:pt modelId="{E2F5AD63-AB58-A643-A748-AF013C0A8B83}" type="pres">
      <dgm:prSet presAssocID="{0C107326-C04A-EA41-ABB0-1F46E509396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6968B-5B01-D74D-A0D2-927B21B3AFC2}" type="pres">
      <dgm:prSet presAssocID="{0C107326-C04A-EA41-ABB0-1F46E509396D}" presName="invisiNode" presStyleLbl="node1" presStyleIdx="2" presStyleCnt="5"/>
      <dgm:spPr/>
    </dgm:pt>
    <dgm:pt modelId="{72E969FA-60FB-BF4F-A6C6-39EF17F1E510}" type="pres">
      <dgm:prSet presAssocID="{0C107326-C04A-EA41-ABB0-1F46E509396D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9762B819-81BC-684F-9E0D-BEC17B737F1D}" type="pres">
      <dgm:prSet presAssocID="{A791F8AF-0A8A-214B-A0E5-4725CF8068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D62D19-0957-7148-B9D8-1DB0FA3CE688}" type="pres">
      <dgm:prSet presAssocID="{66569481-F0B3-DD45-A4E4-82116932CE79}" presName="compNode" presStyleCnt="0"/>
      <dgm:spPr/>
    </dgm:pt>
    <dgm:pt modelId="{1DFC30AB-40E2-2B42-A15F-02E860DCFE31}" type="pres">
      <dgm:prSet presAssocID="{66569481-F0B3-DD45-A4E4-82116932CE79}" presName="bkgdShape" presStyleLbl="node1" presStyleIdx="3" presStyleCnt="5"/>
      <dgm:spPr/>
      <dgm:t>
        <a:bodyPr/>
        <a:lstStyle/>
        <a:p>
          <a:endParaRPr lang="en-US"/>
        </a:p>
      </dgm:t>
    </dgm:pt>
    <dgm:pt modelId="{15692F20-0581-E747-8132-E36398FF7BAA}" type="pres">
      <dgm:prSet presAssocID="{66569481-F0B3-DD45-A4E4-82116932CE7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68AE6-473F-054A-A2A6-2C5E64B5A1E5}" type="pres">
      <dgm:prSet presAssocID="{66569481-F0B3-DD45-A4E4-82116932CE79}" presName="invisiNode" presStyleLbl="node1" presStyleIdx="3" presStyleCnt="5"/>
      <dgm:spPr/>
    </dgm:pt>
    <dgm:pt modelId="{B28847DF-0D07-434A-8C42-965349F902D4}" type="pres">
      <dgm:prSet presAssocID="{66569481-F0B3-DD45-A4E4-82116932CE79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B9090DF-F929-374C-AC24-A16894F40CDC}" type="pres">
      <dgm:prSet presAssocID="{A8E8F986-502A-D54B-83A2-83C3417741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9134E3-7B7A-3541-AECE-EC9C6CAABCFA}" type="pres">
      <dgm:prSet presAssocID="{A80999C3-8D50-6446-A9F4-F28E493595D6}" presName="compNode" presStyleCnt="0"/>
      <dgm:spPr/>
    </dgm:pt>
    <dgm:pt modelId="{5ED1FE90-2BD1-6048-A58F-6CCA11C92C9C}" type="pres">
      <dgm:prSet presAssocID="{A80999C3-8D50-6446-A9F4-F28E493595D6}" presName="bkgdShape" presStyleLbl="node1" presStyleIdx="4" presStyleCnt="5"/>
      <dgm:spPr/>
      <dgm:t>
        <a:bodyPr/>
        <a:lstStyle/>
        <a:p>
          <a:endParaRPr lang="en-US"/>
        </a:p>
      </dgm:t>
    </dgm:pt>
    <dgm:pt modelId="{6BD3409F-2F9A-9342-AFCC-0E1618515FD5}" type="pres">
      <dgm:prSet presAssocID="{A80999C3-8D50-6446-A9F4-F28E493595D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BFBB0-6184-AF49-A664-857779B08106}" type="pres">
      <dgm:prSet presAssocID="{A80999C3-8D50-6446-A9F4-F28E493595D6}" presName="invisiNode" presStyleLbl="node1" presStyleIdx="4" presStyleCnt="5"/>
      <dgm:spPr/>
    </dgm:pt>
    <dgm:pt modelId="{F62E3657-E17E-7E44-9AA8-84B907E3AF3C}" type="pres">
      <dgm:prSet presAssocID="{A80999C3-8D50-6446-A9F4-F28E493595D6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th-TH"/>
        </a:p>
      </dgm:t>
    </dgm:pt>
  </dgm:ptLst>
  <dgm:cxnLst>
    <dgm:cxn modelId="{49E84EF0-68BB-4A4B-9791-5F3325048C36}" type="presOf" srcId="{BCAA7AA0-FD9A-C44C-9A99-CC666ED47F57}" destId="{2C838139-9835-194F-83E7-877C092B385C}" srcOrd="0" destOrd="0" presId="urn:microsoft.com/office/officeart/2005/8/layout/hList7#1"/>
    <dgm:cxn modelId="{72039711-5681-7A4E-B00A-F3F023F68065}" srcId="{CC6A57E8-23B6-D047-8E04-E6B93C7ED518}" destId="{66569481-F0B3-DD45-A4E4-82116932CE79}" srcOrd="3" destOrd="0" parTransId="{ED6CC927-C630-4E4E-A1D4-E563F312D729}" sibTransId="{A8E8F986-502A-D54B-83A2-83C3417741EC}"/>
    <dgm:cxn modelId="{A98A0E53-06D1-4E06-8033-C4A4F19AFC08}" type="presOf" srcId="{A80999C3-8D50-6446-A9F4-F28E493595D6}" destId="{5ED1FE90-2BD1-6048-A58F-6CCA11C92C9C}" srcOrd="0" destOrd="0" presId="urn:microsoft.com/office/officeart/2005/8/layout/hList7#1"/>
    <dgm:cxn modelId="{677936C9-B063-420B-89A6-33EB1861ACFE}" type="presOf" srcId="{009DFD3B-AB49-F449-B384-435B5E7E69EA}" destId="{1B0200C7-3D1F-8444-BE07-A7FF57850904}" srcOrd="0" destOrd="0" presId="urn:microsoft.com/office/officeart/2005/8/layout/hList7#1"/>
    <dgm:cxn modelId="{9E2BD97A-5F5A-E240-BBA9-D344AFDA5687}" srcId="{CC6A57E8-23B6-D047-8E04-E6B93C7ED518}" destId="{0C107326-C04A-EA41-ABB0-1F46E509396D}" srcOrd="2" destOrd="0" parTransId="{BF01B096-0048-B243-BD14-4DA141C8BF5A}" sibTransId="{A791F8AF-0A8A-214B-A0E5-4725CF806839}"/>
    <dgm:cxn modelId="{BCEF9709-CE6D-4838-B908-42A849559632}" type="presOf" srcId="{1C82A5C9-C599-594B-B987-6FD3C08FD5E1}" destId="{CB28C223-9322-794F-897F-18733DDA474A}" srcOrd="0" destOrd="0" presId="urn:microsoft.com/office/officeart/2005/8/layout/hList7#1"/>
    <dgm:cxn modelId="{7B9AAF6C-1025-9844-B8B6-E40BFE1B5239}" srcId="{CC6A57E8-23B6-D047-8E04-E6B93C7ED518}" destId="{A80999C3-8D50-6446-A9F4-F28E493595D6}" srcOrd="4" destOrd="0" parTransId="{464C9CC9-09C2-8842-8666-9CCEE46E35CC}" sibTransId="{CFC96985-4ACF-F547-8D7D-A3155244EBED}"/>
    <dgm:cxn modelId="{18AB1FDE-CB58-304B-9E88-63BB1DED7244}" srcId="{CC6A57E8-23B6-D047-8E04-E6B93C7ED518}" destId="{1C82A5C9-C599-594B-B987-6FD3C08FD5E1}" srcOrd="0" destOrd="0" parTransId="{7A1A3A2D-92CE-A746-A217-00557F6CDAA9}" sibTransId="{009DFD3B-AB49-F449-B384-435B5E7E69EA}"/>
    <dgm:cxn modelId="{7D584CAC-7F9C-481B-AA02-72956C540293}" type="presOf" srcId="{A8E8F986-502A-D54B-83A2-83C3417741EC}" destId="{5B9090DF-F929-374C-AC24-A16894F40CDC}" srcOrd="0" destOrd="0" presId="urn:microsoft.com/office/officeart/2005/8/layout/hList7#1"/>
    <dgm:cxn modelId="{98A250E4-971B-4EE7-BA40-E7445A93C022}" type="presOf" srcId="{66569481-F0B3-DD45-A4E4-82116932CE79}" destId="{1DFC30AB-40E2-2B42-A15F-02E860DCFE31}" srcOrd="0" destOrd="0" presId="urn:microsoft.com/office/officeart/2005/8/layout/hList7#1"/>
    <dgm:cxn modelId="{D71FCF59-5EB3-404A-AC15-F2EEB2CCA070}" type="presOf" srcId="{66569481-F0B3-DD45-A4E4-82116932CE79}" destId="{15692F20-0581-E747-8132-E36398FF7BAA}" srcOrd="1" destOrd="0" presId="urn:microsoft.com/office/officeart/2005/8/layout/hList7#1"/>
    <dgm:cxn modelId="{E011E5BF-6480-4832-9568-FBB14DFBC5F3}" type="presOf" srcId="{BCAA7AA0-FD9A-C44C-9A99-CC666ED47F57}" destId="{31466D7E-7273-6B4C-8EDF-54508BAD2710}" srcOrd="1" destOrd="0" presId="urn:microsoft.com/office/officeart/2005/8/layout/hList7#1"/>
    <dgm:cxn modelId="{4E978E63-37FA-4A11-8C35-BC5FC1A2A697}" type="presOf" srcId="{CC6A57E8-23B6-D047-8E04-E6B93C7ED518}" destId="{F5D0C3B2-22DC-FA4D-BBED-5F35B17D411E}" srcOrd="0" destOrd="0" presId="urn:microsoft.com/office/officeart/2005/8/layout/hList7#1"/>
    <dgm:cxn modelId="{B6B51C9F-0842-449B-B326-647F26D8A91D}" type="presOf" srcId="{0C107326-C04A-EA41-ABB0-1F46E509396D}" destId="{E2F5AD63-AB58-A643-A748-AF013C0A8B83}" srcOrd="1" destOrd="0" presId="urn:microsoft.com/office/officeart/2005/8/layout/hList7#1"/>
    <dgm:cxn modelId="{4A5D6C90-D7EA-408A-B9C1-0238EFC23AD0}" type="presOf" srcId="{0C107326-C04A-EA41-ABB0-1F46E509396D}" destId="{04A8A217-DCC1-DF4E-82E3-5565C9487F19}" srcOrd="0" destOrd="0" presId="urn:microsoft.com/office/officeart/2005/8/layout/hList7#1"/>
    <dgm:cxn modelId="{53E873D5-AC57-40E2-97AC-08D277ACCBB8}" type="presOf" srcId="{0000968B-F317-6F44-A293-E3FCAFC48812}" destId="{071F2422-6E15-9341-BFCA-193E87408664}" srcOrd="0" destOrd="0" presId="urn:microsoft.com/office/officeart/2005/8/layout/hList7#1"/>
    <dgm:cxn modelId="{B6E3D7A6-25C2-4596-97C8-74AC04E08EE5}" type="presOf" srcId="{1C82A5C9-C599-594B-B987-6FD3C08FD5E1}" destId="{DB858BCE-0247-1F49-BCC3-F615867CB592}" srcOrd="1" destOrd="0" presId="urn:microsoft.com/office/officeart/2005/8/layout/hList7#1"/>
    <dgm:cxn modelId="{6D5C25E8-7E8C-438D-9A90-4D662299FC17}" type="presOf" srcId="{A791F8AF-0A8A-214B-A0E5-4725CF806839}" destId="{9762B819-81BC-684F-9E0D-BEC17B737F1D}" srcOrd="0" destOrd="0" presId="urn:microsoft.com/office/officeart/2005/8/layout/hList7#1"/>
    <dgm:cxn modelId="{23FC550C-CE10-4B31-A0D7-59D75621CF25}" type="presOf" srcId="{A80999C3-8D50-6446-A9F4-F28E493595D6}" destId="{6BD3409F-2F9A-9342-AFCC-0E1618515FD5}" srcOrd="1" destOrd="0" presId="urn:microsoft.com/office/officeart/2005/8/layout/hList7#1"/>
    <dgm:cxn modelId="{DE40652C-D4AE-F343-8032-BC7D312B7FBD}" srcId="{CC6A57E8-23B6-D047-8E04-E6B93C7ED518}" destId="{BCAA7AA0-FD9A-C44C-9A99-CC666ED47F57}" srcOrd="1" destOrd="0" parTransId="{78885634-AA23-6740-A439-C81D26482549}" sibTransId="{0000968B-F317-6F44-A293-E3FCAFC48812}"/>
    <dgm:cxn modelId="{4A7905FA-4626-4F3B-9655-1E432B7270C9}" type="presParOf" srcId="{F5D0C3B2-22DC-FA4D-BBED-5F35B17D411E}" destId="{9412F71D-ABED-7D42-AAF2-7C304FCCEBE4}" srcOrd="0" destOrd="0" presId="urn:microsoft.com/office/officeart/2005/8/layout/hList7#1"/>
    <dgm:cxn modelId="{7EC38745-1256-4B5B-9BFE-C67686CECA0F}" type="presParOf" srcId="{F5D0C3B2-22DC-FA4D-BBED-5F35B17D411E}" destId="{375F59A4-481A-EA43-8C71-6EAECD8AF418}" srcOrd="1" destOrd="0" presId="urn:microsoft.com/office/officeart/2005/8/layout/hList7#1"/>
    <dgm:cxn modelId="{49A0D09C-7264-4B21-BDFE-DE4C7F3362BC}" type="presParOf" srcId="{375F59A4-481A-EA43-8C71-6EAECD8AF418}" destId="{016DC9C1-F0A5-174B-AA14-2E160D918171}" srcOrd="0" destOrd="0" presId="urn:microsoft.com/office/officeart/2005/8/layout/hList7#1"/>
    <dgm:cxn modelId="{EE4F1000-5152-498F-9E77-EFAAE6A2D966}" type="presParOf" srcId="{016DC9C1-F0A5-174B-AA14-2E160D918171}" destId="{CB28C223-9322-794F-897F-18733DDA474A}" srcOrd="0" destOrd="0" presId="urn:microsoft.com/office/officeart/2005/8/layout/hList7#1"/>
    <dgm:cxn modelId="{B819391A-7365-4441-9EC9-11F10B13066D}" type="presParOf" srcId="{016DC9C1-F0A5-174B-AA14-2E160D918171}" destId="{DB858BCE-0247-1F49-BCC3-F615867CB592}" srcOrd="1" destOrd="0" presId="urn:microsoft.com/office/officeart/2005/8/layout/hList7#1"/>
    <dgm:cxn modelId="{59B12BD8-AFA6-47E6-BC78-25672E0FFF73}" type="presParOf" srcId="{016DC9C1-F0A5-174B-AA14-2E160D918171}" destId="{A9893FAE-D43D-DD41-AD9A-6570F028FA09}" srcOrd="2" destOrd="0" presId="urn:microsoft.com/office/officeart/2005/8/layout/hList7#1"/>
    <dgm:cxn modelId="{F5D00461-2BE2-4BF9-97D4-23A925A476D3}" type="presParOf" srcId="{016DC9C1-F0A5-174B-AA14-2E160D918171}" destId="{4BB1A144-B35F-9942-AC96-239C8FEF5ADB}" srcOrd="3" destOrd="0" presId="urn:microsoft.com/office/officeart/2005/8/layout/hList7#1"/>
    <dgm:cxn modelId="{B4002421-A9FA-4403-A082-A262BE10F186}" type="presParOf" srcId="{375F59A4-481A-EA43-8C71-6EAECD8AF418}" destId="{1B0200C7-3D1F-8444-BE07-A7FF57850904}" srcOrd="1" destOrd="0" presId="urn:microsoft.com/office/officeart/2005/8/layout/hList7#1"/>
    <dgm:cxn modelId="{C50D4C96-D0EC-44FB-929E-A33A7DBDD6AF}" type="presParOf" srcId="{375F59A4-481A-EA43-8C71-6EAECD8AF418}" destId="{71A4EB31-5666-7A4B-B9D7-CC296A29E4AC}" srcOrd="2" destOrd="0" presId="urn:microsoft.com/office/officeart/2005/8/layout/hList7#1"/>
    <dgm:cxn modelId="{663554BF-14ED-4683-B5C0-C7138F2FEB24}" type="presParOf" srcId="{71A4EB31-5666-7A4B-B9D7-CC296A29E4AC}" destId="{2C838139-9835-194F-83E7-877C092B385C}" srcOrd="0" destOrd="0" presId="urn:microsoft.com/office/officeart/2005/8/layout/hList7#1"/>
    <dgm:cxn modelId="{B331D860-EA6C-4B2C-A698-25FD616B88D5}" type="presParOf" srcId="{71A4EB31-5666-7A4B-B9D7-CC296A29E4AC}" destId="{31466D7E-7273-6B4C-8EDF-54508BAD2710}" srcOrd="1" destOrd="0" presId="urn:microsoft.com/office/officeart/2005/8/layout/hList7#1"/>
    <dgm:cxn modelId="{DBE1F4CB-CE4E-46BC-80DC-04CBB42B67B9}" type="presParOf" srcId="{71A4EB31-5666-7A4B-B9D7-CC296A29E4AC}" destId="{A28A2D8A-6FAD-9244-8F05-C11C086A3C5C}" srcOrd="2" destOrd="0" presId="urn:microsoft.com/office/officeart/2005/8/layout/hList7#1"/>
    <dgm:cxn modelId="{1EA50A95-68AE-4152-A097-89463C9AF54C}" type="presParOf" srcId="{71A4EB31-5666-7A4B-B9D7-CC296A29E4AC}" destId="{265D7825-7CDE-144A-A977-74AB9F45FCE3}" srcOrd="3" destOrd="0" presId="urn:microsoft.com/office/officeart/2005/8/layout/hList7#1"/>
    <dgm:cxn modelId="{AB06E6C7-CFFC-4902-A9EA-464860957377}" type="presParOf" srcId="{375F59A4-481A-EA43-8C71-6EAECD8AF418}" destId="{071F2422-6E15-9341-BFCA-193E87408664}" srcOrd="3" destOrd="0" presId="urn:microsoft.com/office/officeart/2005/8/layout/hList7#1"/>
    <dgm:cxn modelId="{8DD0C9EA-1398-4D3A-BDB4-38FFBFF73539}" type="presParOf" srcId="{375F59A4-481A-EA43-8C71-6EAECD8AF418}" destId="{7DDCFECF-81E5-0C49-8A16-AD177223D209}" srcOrd="4" destOrd="0" presId="urn:microsoft.com/office/officeart/2005/8/layout/hList7#1"/>
    <dgm:cxn modelId="{943B7BD1-11DE-4AF4-8FA6-60E7159A5663}" type="presParOf" srcId="{7DDCFECF-81E5-0C49-8A16-AD177223D209}" destId="{04A8A217-DCC1-DF4E-82E3-5565C9487F19}" srcOrd="0" destOrd="0" presId="urn:microsoft.com/office/officeart/2005/8/layout/hList7#1"/>
    <dgm:cxn modelId="{25153F52-7717-4802-BDC0-0CC7237F9CC9}" type="presParOf" srcId="{7DDCFECF-81E5-0C49-8A16-AD177223D209}" destId="{E2F5AD63-AB58-A643-A748-AF013C0A8B83}" srcOrd="1" destOrd="0" presId="urn:microsoft.com/office/officeart/2005/8/layout/hList7#1"/>
    <dgm:cxn modelId="{B59B2F8C-CE20-4851-9E35-E1D121C549AB}" type="presParOf" srcId="{7DDCFECF-81E5-0C49-8A16-AD177223D209}" destId="{3E56968B-5B01-D74D-A0D2-927B21B3AFC2}" srcOrd="2" destOrd="0" presId="urn:microsoft.com/office/officeart/2005/8/layout/hList7#1"/>
    <dgm:cxn modelId="{85165794-8AB3-4267-9822-2BECEEE577DD}" type="presParOf" srcId="{7DDCFECF-81E5-0C49-8A16-AD177223D209}" destId="{72E969FA-60FB-BF4F-A6C6-39EF17F1E510}" srcOrd="3" destOrd="0" presId="urn:microsoft.com/office/officeart/2005/8/layout/hList7#1"/>
    <dgm:cxn modelId="{37AD6AD7-F589-4E5D-9D07-EC3AE27A13BA}" type="presParOf" srcId="{375F59A4-481A-EA43-8C71-6EAECD8AF418}" destId="{9762B819-81BC-684F-9E0D-BEC17B737F1D}" srcOrd="5" destOrd="0" presId="urn:microsoft.com/office/officeart/2005/8/layout/hList7#1"/>
    <dgm:cxn modelId="{EA247939-9CEC-4C8C-9BF5-D094101E64ED}" type="presParOf" srcId="{375F59A4-481A-EA43-8C71-6EAECD8AF418}" destId="{96D62D19-0957-7148-B9D8-1DB0FA3CE688}" srcOrd="6" destOrd="0" presId="urn:microsoft.com/office/officeart/2005/8/layout/hList7#1"/>
    <dgm:cxn modelId="{206595AB-17F4-4D4A-90F1-7E8680D5CCF5}" type="presParOf" srcId="{96D62D19-0957-7148-B9D8-1DB0FA3CE688}" destId="{1DFC30AB-40E2-2B42-A15F-02E860DCFE31}" srcOrd="0" destOrd="0" presId="urn:microsoft.com/office/officeart/2005/8/layout/hList7#1"/>
    <dgm:cxn modelId="{EA579E0B-1B32-4EB5-B416-2798CD7D1FCF}" type="presParOf" srcId="{96D62D19-0957-7148-B9D8-1DB0FA3CE688}" destId="{15692F20-0581-E747-8132-E36398FF7BAA}" srcOrd="1" destOrd="0" presId="urn:microsoft.com/office/officeart/2005/8/layout/hList7#1"/>
    <dgm:cxn modelId="{909ED856-83E4-4C2A-9111-063BD6D83736}" type="presParOf" srcId="{96D62D19-0957-7148-B9D8-1DB0FA3CE688}" destId="{47D68AE6-473F-054A-A2A6-2C5E64B5A1E5}" srcOrd="2" destOrd="0" presId="urn:microsoft.com/office/officeart/2005/8/layout/hList7#1"/>
    <dgm:cxn modelId="{C683DA64-2434-4DDF-90F5-2CFEE9E08057}" type="presParOf" srcId="{96D62D19-0957-7148-B9D8-1DB0FA3CE688}" destId="{B28847DF-0D07-434A-8C42-965349F902D4}" srcOrd="3" destOrd="0" presId="urn:microsoft.com/office/officeart/2005/8/layout/hList7#1"/>
    <dgm:cxn modelId="{24D6DB4A-9F64-480D-8525-8A8C1188415C}" type="presParOf" srcId="{375F59A4-481A-EA43-8C71-6EAECD8AF418}" destId="{5B9090DF-F929-374C-AC24-A16894F40CDC}" srcOrd="7" destOrd="0" presId="urn:microsoft.com/office/officeart/2005/8/layout/hList7#1"/>
    <dgm:cxn modelId="{74AF8313-1251-4614-97CC-09C52551D98F}" type="presParOf" srcId="{375F59A4-481A-EA43-8C71-6EAECD8AF418}" destId="{799134E3-7B7A-3541-AECE-EC9C6CAABCFA}" srcOrd="8" destOrd="0" presId="urn:microsoft.com/office/officeart/2005/8/layout/hList7#1"/>
    <dgm:cxn modelId="{073E57B0-3256-401D-89C1-3D09F905B32C}" type="presParOf" srcId="{799134E3-7B7A-3541-AECE-EC9C6CAABCFA}" destId="{5ED1FE90-2BD1-6048-A58F-6CCA11C92C9C}" srcOrd="0" destOrd="0" presId="urn:microsoft.com/office/officeart/2005/8/layout/hList7#1"/>
    <dgm:cxn modelId="{5741928E-8098-495A-9A7E-B3D864911AB2}" type="presParOf" srcId="{799134E3-7B7A-3541-AECE-EC9C6CAABCFA}" destId="{6BD3409F-2F9A-9342-AFCC-0E1618515FD5}" srcOrd="1" destOrd="0" presId="urn:microsoft.com/office/officeart/2005/8/layout/hList7#1"/>
    <dgm:cxn modelId="{9D229790-9FE3-4345-AE36-8C8BA4D70A99}" type="presParOf" srcId="{799134E3-7B7A-3541-AECE-EC9C6CAABCFA}" destId="{79BBFBB0-6184-AF49-A664-857779B08106}" srcOrd="2" destOrd="0" presId="urn:microsoft.com/office/officeart/2005/8/layout/hList7#1"/>
    <dgm:cxn modelId="{73B01CFC-2C7D-47D1-AC0C-39AEC18227B2}" type="presParOf" srcId="{799134E3-7B7A-3541-AECE-EC9C6CAABCFA}" destId="{F62E3657-E17E-7E44-9AA8-84B907E3AF3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5D4F3-90D7-4AC9-B960-439147FA14DC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63794A-952B-4197-A2B2-7AA0137AA4A6}">
      <dgm:prSet phldrT="[Text]" custT="1"/>
      <dgm:spPr>
        <a:xfrm>
          <a:off x="2222836" y="0"/>
          <a:ext cx="1532244" cy="153224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en-US" sz="11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GB" sz="11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LINKING ARTISTS TO TOURISM MARKETS</a:t>
          </a:r>
        </a:p>
      </dgm:t>
    </dgm:pt>
    <dgm:pt modelId="{94188011-BD6D-4D37-B96A-FB6ADFD85BC4}" type="parTrans" cxnId="{C9C6AFBC-B9BC-4DB1-AEEF-9D37203FBB4E}">
      <dgm:prSet custT="1"/>
      <dgm:spPr>
        <a:xfrm rot="16096542">
          <a:off x="2919466" y="1575709"/>
          <a:ext cx="196585" cy="294244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 sz="1100" b="1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02681D7-2A08-4A15-9298-432977B76487}" type="sibTrans" cxnId="{C9C6AFBC-B9BC-4DB1-AEEF-9D37203FBB4E}">
      <dgm:prSet/>
      <dgm:spPr/>
      <dgm:t>
        <a:bodyPr/>
        <a:lstStyle/>
        <a:p>
          <a:pPr algn="ctr"/>
          <a:endParaRPr lang="en-GB" sz="2400" b="1"/>
        </a:p>
      </dgm:t>
    </dgm:pt>
    <dgm:pt modelId="{5D93AF5C-25D6-43E6-8A01-4B26537C4274}">
      <dgm:prSet phldrT="[Text]" custT="1"/>
      <dgm:spPr>
        <a:xfrm>
          <a:off x="4197882" y="1242873"/>
          <a:ext cx="1532244" cy="153224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spcAft>
              <a:spcPts val="0"/>
            </a:spcAft>
          </a:pPr>
          <a:endParaRPr lang="fr-CH" sz="11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ctr">
            <a:spcAft>
              <a:spcPts val="0"/>
            </a:spcAft>
          </a:pPr>
          <a:r>
            <a:rPr lang="en-GB" sz="11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LINKING AGRICULTURAL SECTOR TO TOURISM MARKETS</a:t>
          </a:r>
          <a:endParaRPr lang="en-US" sz="11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ctr">
            <a:spcAft>
              <a:spcPct val="35000"/>
            </a:spcAft>
          </a:pPr>
          <a:endParaRPr lang="en-GB" sz="11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DF4E31E-FFB6-4421-A4ED-B1627B2EE0EA}" type="parTrans" cxnId="{5D9F4362-0231-4018-A8AF-C719DFBAE5D4}">
      <dgm:prSet custT="1"/>
      <dgm:spPr>
        <a:xfrm rot="20508746">
          <a:off x="3875134" y="2177941"/>
          <a:ext cx="253678" cy="294244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 sz="1100" b="1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E91769E-EE44-4CD2-8C07-60A8FD69BBE9}" type="sibTrans" cxnId="{5D9F4362-0231-4018-A8AF-C719DFBAE5D4}">
      <dgm:prSet/>
      <dgm:spPr/>
      <dgm:t>
        <a:bodyPr/>
        <a:lstStyle/>
        <a:p>
          <a:pPr algn="ctr"/>
          <a:endParaRPr lang="en-GB" sz="2400" b="1"/>
        </a:p>
      </dgm:t>
    </dgm:pt>
    <dgm:pt modelId="{C12FC0B2-2DF0-4AAB-BD5C-B8435D54B7D7}">
      <dgm:prSet phldrT="[Text]" custT="1"/>
      <dgm:spPr>
        <a:xfrm>
          <a:off x="3500677" y="3389032"/>
          <a:ext cx="1532244" cy="153224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en-GB" sz="11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ECOLOGY MANAGEMENT </a:t>
          </a:r>
          <a:r>
            <a:rPr lang="en-GB" sz="11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AND CLIMATE CHANGE</a:t>
          </a:r>
        </a:p>
      </dgm:t>
    </dgm:pt>
    <dgm:pt modelId="{408AC507-FDA0-424C-B83D-8FC1D700DC24}" type="parTrans" cxnId="{F3FF8E2D-C58B-4223-BB67-33CEA48623DF}">
      <dgm:prSet custT="1"/>
      <dgm:spPr>
        <a:xfrm rot="3068261">
          <a:off x="3534509" y="3239948"/>
          <a:ext cx="226716" cy="294244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 sz="1100" b="1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4B6452E-139B-45E6-AC60-BBC47B3F2F09}" type="sibTrans" cxnId="{F3FF8E2D-C58B-4223-BB67-33CEA48623DF}">
      <dgm:prSet/>
      <dgm:spPr/>
      <dgm:t>
        <a:bodyPr/>
        <a:lstStyle/>
        <a:p>
          <a:pPr algn="ctr"/>
          <a:endParaRPr lang="en-GB" sz="2400" b="1"/>
        </a:p>
      </dgm:t>
    </dgm:pt>
    <dgm:pt modelId="{CC7C0DD5-F716-4444-9BA9-5BEB054E7174}">
      <dgm:prSet phldrT="[Text]" custT="1"/>
      <dgm:spPr>
        <a:xfrm>
          <a:off x="972357" y="3389032"/>
          <a:ext cx="1532244" cy="153224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en-GB" sz="11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LINKING </a:t>
          </a:r>
          <a:r>
            <a:rPr lang="en-GB" sz="11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THE HANDICRAFT SECTOR TO TOURISM  MARKETS</a:t>
          </a:r>
        </a:p>
      </dgm:t>
    </dgm:pt>
    <dgm:pt modelId="{7C9D1E4E-9254-44BB-B3EF-A5B48791CD51}" type="parTrans" cxnId="{4473E2B4-9321-4DDF-8F23-8CD3D33BDF88}">
      <dgm:prSet custT="1"/>
      <dgm:spPr>
        <a:xfrm rot="7846007">
          <a:off x="2273039" y="3240134"/>
          <a:ext cx="254989" cy="294244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 sz="1100" b="1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EC2CCD6-57F3-4172-9148-9B8105FA3484}" type="sibTrans" cxnId="{4473E2B4-9321-4DDF-8F23-8CD3D33BDF88}">
      <dgm:prSet/>
      <dgm:spPr/>
      <dgm:t>
        <a:bodyPr/>
        <a:lstStyle/>
        <a:p>
          <a:pPr algn="ctr"/>
          <a:endParaRPr lang="en-GB" sz="2400" b="1"/>
        </a:p>
      </dgm:t>
    </dgm:pt>
    <dgm:pt modelId="{D1AC392D-BA42-4E0A-9E91-7A6A47AB84DE}">
      <dgm:prSet custT="1"/>
      <dgm:spPr>
        <a:xfrm>
          <a:off x="372009" y="1215356"/>
          <a:ext cx="1532244" cy="153224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en-GB" sz="11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BUILDING </a:t>
          </a:r>
          <a:r>
            <a:rPr lang="en-GB" sz="11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LOCAL CAPACITY FOR THE TOURISM JOB MARKET</a:t>
          </a:r>
        </a:p>
      </dgm:t>
    </dgm:pt>
    <dgm:pt modelId="{2EFAD394-9F10-446C-A622-3A41C8ABAD41}" type="parTrans" cxnId="{104A2E8F-3313-4814-ABF7-418BC888973F}">
      <dgm:prSet custT="1"/>
      <dgm:spPr>
        <a:xfrm rot="11941884">
          <a:off x="1968196" y="2164279"/>
          <a:ext cx="252800" cy="294244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en-GB" sz="1100" b="1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4B10594-81E2-4762-A075-0C2F3B20EE92}" type="sibTrans" cxnId="{104A2E8F-3313-4814-ABF7-418BC888973F}">
      <dgm:prSet/>
      <dgm:spPr/>
      <dgm:t>
        <a:bodyPr/>
        <a:lstStyle/>
        <a:p>
          <a:pPr algn="ctr"/>
          <a:endParaRPr lang="en-GB" sz="2400" b="1"/>
        </a:p>
      </dgm:t>
    </dgm:pt>
    <dgm:pt modelId="{89779F4D-793B-4B45-9AD8-C6C167FDFB66}">
      <dgm:prSet custScaleX="51316" custScaleY="51316" custRadScaleRad="81179" custRadScaleInc="-4790"/>
      <dgm:spPr/>
      <dgm:t>
        <a:bodyPr/>
        <a:lstStyle/>
        <a:p>
          <a:pPr algn="ctr"/>
          <a:endParaRPr lang="en-GB" sz="2400" b="1" dirty="0"/>
        </a:p>
      </dgm:t>
    </dgm:pt>
    <dgm:pt modelId="{AFAF7EFF-16F8-44CA-A0D9-D5FCE1C8FC97}" type="parTrans" cxnId="{0A7628AA-66FE-4C95-AB80-8E00D4E5E551}">
      <dgm:prSet/>
      <dgm:spPr/>
      <dgm:t>
        <a:bodyPr/>
        <a:lstStyle/>
        <a:p>
          <a:pPr algn="ctr"/>
          <a:endParaRPr lang="en-GB" sz="2400" b="1"/>
        </a:p>
      </dgm:t>
    </dgm:pt>
    <dgm:pt modelId="{AD626EF7-189E-4147-96E1-9BB6352274B7}" type="sibTrans" cxnId="{0A7628AA-66FE-4C95-AB80-8E00D4E5E551}">
      <dgm:prSet/>
      <dgm:spPr/>
      <dgm:t>
        <a:bodyPr/>
        <a:lstStyle/>
        <a:p>
          <a:pPr algn="ctr"/>
          <a:endParaRPr lang="en-GB" sz="2400" b="1"/>
        </a:p>
      </dgm:t>
    </dgm:pt>
    <dgm:pt modelId="{472B0217-7A51-4218-9524-37EF34C4BF07}">
      <dgm:prSet/>
      <dgm:spPr/>
      <dgm:t>
        <a:bodyPr/>
        <a:lstStyle/>
        <a:p>
          <a:endParaRPr lang="en-US" sz="2400" b="1" dirty="0"/>
        </a:p>
      </dgm:t>
    </dgm:pt>
    <dgm:pt modelId="{1B7ACC67-DA5E-4027-AD0D-8DFE2BBA2B35}" type="parTrans" cxnId="{32038DED-6144-47C9-8EC7-389CC10F281E}">
      <dgm:prSet/>
      <dgm:spPr/>
      <dgm:t>
        <a:bodyPr/>
        <a:lstStyle/>
        <a:p>
          <a:pPr algn="ctr"/>
          <a:endParaRPr lang="en-GB" sz="2400" b="1"/>
        </a:p>
      </dgm:t>
    </dgm:pt>
    <dgm:pt modelId="{8312E052-81FF-4B52-8BCB-1CF1FB1264B3}" type="sibTrans" cxnId="{32038DED-6144-47C9-8EC7-389CC10F281E}">
      <dgm:prSet/>
      <dgm:spPr/>
      <dgm:t>
        <a:bodyPr/>
        <a:lstStyle/>
        <a:p>
          <a:pPr algn="ctr"/>
          <a:endParaRPr lang="en-GB" sz="2400" b="1"/>
        </a:p>
      </dgm:t>
    </dgm:pt>
    <dgm:pt modelId="{FF32BF61-D0D0-4F1C-8C7C-5F24599AC035}">
      <dgm:prSet/>
      <dgm:spPr/>
      <dgm:t>
        <a:bodyPr/>
        <a:lstStyle/>
        <a:p>
          <a:endParaRPr lang="en-US" sz="2400" b="1" dirty="0"/>
        </a:p>
      </dgm:t>
    </dgm:pt>
    <dgm:pt modelId="{6EB03E81-389F-4513-90FA-F46B7F34C4DE}" type="parTrans" cxnId="{B7391EBC-1094-4A39-8D0D-E6579D7A2F1D}">
      <dgm:prSet/>
      <dgm:spPr/>
      <dgm:t>
        <a:bodyPr/>
        <a:lstStyle/>
        <a:p>
          <a:pPr algn="ctr"/>
          <a:endParaRPr lang="en-GB" sz="2400" b="1"/>
        </a:p>
      </dgm:t>
    </dgm:pt>
    <dgm:pt modelId="{A53425F9-AED8-4496-9AF8-709B028245CF}" type="sibTrans" cxnId="{B7391EBC-1094-4A39-8D0D-E6579D7A2F1D}">
      <dgm:prSet/>
      <dgm:spPr/>
      <dgm:t>
        <a:bodyPr/>
        <a:lstStyle/>
        <a:p>
          <a:pPr algn="ctr"/>
          <a:endParaRPr lang="en-GB" sz="2400" b="1"/>
        </a:p>
      </dgm:t>
    </dgm:pt>
    <dgm:pt modelId="{65A09BC3-092D-4F80-9B13-6781D7C5A97C}">
      <dgm:prSet phldrT="[Text]" custT="1"/>
      <dgm:spPr>
        <a:xfrm>
          <a:off x="2266123" y="1902346"/>
          <a:ext cx="1558451" cy="147401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spcAft>
              <a:spcPct val="35000"/>
            </a:spcAft>
          </a:pPr>
          <a:r>
            <a:rPr lang="en-GB" sz="11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LINKING </a:t>
          </a:r>
          <a:r>
            <a:rPr lang="en-GB" sz="11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BUSINESS SECTORS TO TOURISM MARKETS</a:t>
          </a:r>
        </a:p>
      </dgm:t>
    </dgm:pt>
    <dgm:pt modelId="{2B8C202C-2E77-491E-90E8-FC881767D021}" type="sibTrans" cxnId="{90FC8277-568E-4879-980E-BF2E48037AD3}">
      <dgm:prSet/>
      <dgm:spPr/>
      <dgm:t>
        <a:bodyPr/>
        <a:lstStyle/>
        <a:p>
          <a:pPr algn="ctr"/>
          <a:endParaRPr lang="en-GB" sz="2400" b="1"/>
        </a:p>
      </dgm:t>
    </dgm:pt>
    <dgm:pt modelId="{5E3D4755-0EAF-4FAF-8164-10B7C3696F8F}" type="parTrans" cxnId="{90FC8277-568E-4879-980E-BF2E48037AD3}">
      <dgm:prSet/>
      <dgm:spPr/>
      <dgm:t>
        <a:bodyPr/>
        <a:lstStyle/>
        <a:p>
          <a:pPr algn="ctr"/>
          <a:endParaRPr lang="en-GB" sz="2400" b="1"/>
        </a:p>
      </dgm:t>
    </dgm:pt>
    <dgm:pt modelId="{B1CF9D73-23EC-4DB3-97C0-75239FBCE044}">
      <dgm:prSet phldrT="[Text]" custRadScaleRad="100150" custRadScaleInc="-4789"/>
      <dgm:spPr>
        <a:xfrm>
          <a:off x="2222836" y="0"/>
          <a:ext cx="1532244" cy="1532244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en-US" sz="2400" b="1" dirty="0"/>
        </a:p>
      </dgm:t>
    </dgm:pt>
    <dgm:pt modelId="{1DA6E276-2485-40AC-B40E-A825931D2204}" type="parTrans" cxnId="{29401187-937D-4818-8376-35AA6E980E83}">
      <dgm:prSet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 sz="2400" b="1"/>
        </a:p>
      </dgm:t>
    </dgm:pt>
    <dgm:pt modelId="{6456C935-302C-44BD-946E-2AF640D2C6C9}" type="sibTrans" cxnId="{29401187-937D-4818-8376-35AA6E980E83}">
      <dgm:prSet/>
      <dgm:spPr/>
      <dgm:t>
        <a:bodyPr/>
        <a:lstStyle/>
        <a:p>
          <a:endParaRPr lang="en-US" sz="2400" b="1"/>
        </a:p>
      </dgm:t>
    </dgm:pt>
    <dgm:pt modelId="{FB5128FB-116F-4F90-A6FD-2450B759C7DB}" type="pres">
      <dgm:prSet presAssocID="{8A95D4F3-90D7-4AC9-B960-439147FA14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576C606-9F0D-4D74-A52B-533029DDFA55}" type="pres">
      <dgm:prSet presAssocID="{65A09BC3-092D-4F80-9B13-6781D7C5A97C}" presName="centerShape" presStyleLbl="node0" presStyleIdx="0" presStyleCnt="1" custScaleX="127138" custScaleY="120250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797F8E40-11E6-44EC-A25C-DA42F52D4D0F}" type="pres">
      <dgm:prSet presAssocID="{94188011-BD6D-4D37-B96A-FB6ADFD85BC4}" presName="par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8B5A5178-40E0-4594-9FE9-7BB1DD43E7AF}" type="pres">
      <dgm:prSet presAssocID="{94188011-BD6D-4D37-B96A-FB6ADFD85BC4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84917994-8E14-469F-95AC-F2F1DC297B5E}" type="pres">
      <dgm:prSet presAssocID="{D563794A-952B-4197-A2B2-7AA0137AA4A6}" presName="node" presStyleLbl="node1" presStyleIdx="0" presStyleCnt="5" custRadScaleRad="100150" custRadScaleInc="-478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F5B74D06-85D9-4943-B589-B3C70FDC11AE}" type="pres">
      <dgm:prSet presAssocID="{FDF4E31E-FFB6-4421-A4ED-B1627B2EE0EA}" presName="par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B715E262-8E2A-43F4-BED6-BAB99D7BB2DD}" type="pres">
      <dgm:prSet presAssocID="{FDF4E31E-FFB6-4421-A4ED-B1627B2EE0EA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CF738840-0F5D-46BE-B52B-80EC88B8333B}" type="pres">
      <dgm:prSet presAssocID="{5D93AF5C-25D6-43E6-8A01-4B26537C4274}" presName="node" presStyleLbl="node1" presStyleIdx="1" presStyleCnt="5" custRadScaleRad="107908" custRadScaleInc="-52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CF3AB327-03F8-4277-9F3B-02EC928C18EF}" type="pres">
      <dgm:prSet presAssocID="{408AC507-FDA0-424C-B83D-8FC1D700DC24}" presName="par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9498F3A3-E3CD-4C9C-8F50-1BC7F2946BC7}" type="pres">
      <dgm:prSet presAssocID="{408AC507-FDA0-424C-B83D-8FC1D700DC24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4B8D89E6-FC62-4B0B-874B-3EACC215464E}" type="pres">
      <dgm:prSet presAssocID="{C12FC0B2-2DF0-4AAB-BD5C-B8435D54B7D7}" presName="node" presStyleLbl="node1" presStyleIdx="2" presStyleCnt="5" custRadScaleRad="107958" custRadScaleInc="-3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40831294-832E-4C87-A63A-C6949C1EC9D6}" type="pres">
      <dgm:prSet presAssocID="{7C9D1E4E-9254-44BB-B3EF-A5B48791CD51}" presName="parTrans" presStyleLbl="sibTrans2D1" presStyleIdx="3" presStyleCnt="5" custLinFactNeighborX="8661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B4796A34-A764-48CE-835D-7F15430B6CDE}" type="pres">
      <dgm:prSet presAssocID="{7C9D1E4E-9254-44BB-B3EF-A5B48791CD5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543B8B21-FC84-448D-88A7-C7182CF0CD47}" type="pres">
      <dgm:prSet presAssocID="{CC7C0DD5-F716-4444-9BA9-5BEB054E7174}" presName="node" presStyleLbl="node1" presStyleIdx="3" presStyleCnt="5" custRadScaleRad="115460" custRadScaleInc="33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5AE4C4F0-303A-4CCA-8C02-94673C1798B0}" type="pres">
      <dgm:prSet presAssocID="{2EFAD394-9F10-446C-A622-3A41C8ABAD41}" presName="par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7ACCFEF2-CF52-4AEC-A28C-5429BC688287}" type="pres">
      <dgm:prSet presAssocID="{2EFAD394-9F10-446C-A622-3A41C8ABAD41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0FDD0A93-7DE4-4063-93E3-742A958DD8D2}" type="pres">
      <dgm:prSet presAssocID="{D1AC392D-BA42-4E0A-9E91-7A6A47AB84DE}" presName="node" presStyleLbl="node1" presStyleIdx="4" presStyleCnt="5" custRadScaleRad="107798" custRadScaleInc="286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DBC598EC-E6F6-45C4-83D2-4B479A030FCF}" type="presOf" srcId="{2EFAD394-9F10-446C-A622-3A41C8ABAD41}" destId="{5AE4C4F0-303A-4CCA-8C02-94673C1798B0}" srcOrd="0" destOrd="0" presId="urn:microsoft.com/office/officeart/2005/8/layout/radial5"/>
    <dgm:cxn modelId="{E944F239-5028-4706-A895-8A3DDFA5AF85}" type="presOf" srcId="{94188011-BD6D-4D37-B96A-FB6ADFD85BC4}" destId="{8B5A5178-40E0-4594-9FE9-7BB1DD43E7AF}" srcOrd="1" destOrd="0" presId="urn:microsoft.com/office/officeart/2005/8/layout/radial5"/>
    <dgm:cxn modelId="{E5CC961D-6188-439C-996F-30C9A97F7AB7}" type="presOf" srcId="{7C9D1E4E-9254-44BB-B3EF-A5B48791CD51}" destId="{B4796A34-A764-48CE-835D-7F15430B6CDE}" srcOrd="1" destOrd="0" presId="urn:microsoft.com/office/officeart/2005/8/layout/radial5"/>
    <dgm:cxn modelId="{104A2E8F-3313-4814-ABF7-418BC888973F}" srcId="{65A09BC3-092D-4F80-9B13-6781D7C5A97C}" destId="{D1AC392D-BA42-4E0A-9E91-7A6A47AB84DE}" srcOrd="4" destOrd="0" parTransId="{2EFAD394-9F10-446C-A622-3A41C8ABAD41}" sibTransId="{04B10594-81E2-4762-A075-0C2F3B20EE92}"/>
    <dgm:cxn modelId="{10F743B9-2A92-4516-9036-82C43A58C3CF}" type="presOf" srcId="{FDF4E31E-FFB6-4421-A4ED-B1627B2EE0EA}" destId="{B715E262-8E2A-43F4-BED6-BAB99D7BB2DD}" srcOrd="1" destOrd="0" presId="urn:microsoft.com/office/officeart/2005/8/layout/radial5"/>
    <dgm:cxn modelId="{0A7628AA-66FE-4C95-AB80-8E00D4E5E551}" srcId="{8A95D4F3-90D7-4AC9-B960-439147FA14DC}" destId="{89779F4D-793B-4B45-9AD8-C6C167FDFB66}" srcOrd="1" destOrd="0" parTransId="{AFAF7EFF-16F8-44CA-A0D9-D5FCE1C8FC97}" sibTransId="{AD626EF7-189E-4147-96E1-9BB6352274B7}"/>
    <dgm:cxn modelId="{8A07DC15-8CB4-44DC-99B0-8ACA34BB1763}" type="presOf" srcId="{8A95D4F3-90D7-4AC9-B960-439147FA14DC}" destId="{FB5128FB-116F-4F90-A6FD-2450B759C7DB}" srcOrd="0" destOrd="0" presId="urn:microsoft.com/office/officeart/2005/8/layout/radial5"/>
    <dgm:cxn modelId="{B7391EBC-1094-4A39-8D0D-E6579D7A2F1D}" srcId="{8A95D4F3-90D7-4AC9-B960-439147FA14DC}" destId="{FF32BF61-D0D0-4F1C-8C7C-5F24599AC035}" srcOrd="3" destOrd="0" parTransId="{6EB03E81-389F-4513-90FA-F46B7F34C4DE}" sibTransId="{A53425F9-AED8-4496-9AF8-709B028245CF}"/>
    <dgm:cxn modelId="{B9F0AD10-982B-44F5-8217-1D7E1C016BEC}" type="presOf" srcId="{D563794A-952B-4197-A2B2-7AA0137AA4A6}" destId="{84917994-8E14-469F-95AC-F2F1DC297B5E}" srcOrd="0" destOrd="0" presId="urn:microsoft.com/office/officeart/2005/8/layout/radial5"/>
    <dgm:cxn modelId="{C9C6AFBC-B9BC-4DB1-AEEF-9D37203FBB4E}" srcId="{65A09BC3-092D-4F80-9B13-6781D7C5A97C}" destId="{D563794A-952B-4197-A2B2-7AA0137AA4A6}" srcOrd="0" destOrd="0" parTransId="{94188011-BD6D-4D37-B96A-FB6ADFD85BC4}" sibTransId="{102681D7-2A08-4A15-9298-432977B76487}"/>
    <dgm:cxn modelId="{90FC8277-568E-4879-980E-BF2E48037AD3}" srcId="{8A95D4F3-90D7-4AC9-B960-439147FA14DC}" destId="{65A09BC3-092D-4F80-9B13-6781D7C5A97C}" srcOrd="0" destOrd="0" parTransId="{5E3D4755-0EAF-4FAF-8164-10B7C3696F8F}" sibTransId="{2B8C202C-2E77-491E-90E8-FC881767D021}"/>
    <dgm:cxn modelId="{01037750-D1D8-44FE-A8B6-04054D4F8BB1}" type="presOf" srcId="{2EFAD394-9F10-446C-A622-3A41C8ABAD41}" destId="{7ACCFEF2-CF52-4AEC-A28C-5429BC688287}" srcOrd="1" destOrd="0" presId="urn:microsoft.com/office/officeart/2005/8/layout/radial5"/>
    <dgm:cxn modelId="{CAD4DBEC-D42D-4D2A-827D-59EE5B9F83DF}" type="presOf" srcId="{FDF4E31E-FFB6-4421-A4ED-B1627B2EE0EA}" destId="{F5B74D06-85D9-4943-B589-B3C70FDC11AE}" srcOrd="0" destOrd="0" presId="urn:microsoft.com/office/officeart/2005/8/layout/radial5"/>
    <dgm:cxn modelId="{858AE227-0EB4-4DB2-B124-D4DB2BDE4929}" type="presOf" srcId="{CC7C0DD5-F716-4444-9BA9-5BEB054E7174}" destId="{543B8B21-FC84-448D-88A7-C7182CF0CD47}" srcOrd="0" destOrd="0" presId="urn:microsoft.com/office/officeart/2005/8/layout/radial5"/>
    <dgm:cxn modelId="{5C3FB1AB-F02A-4C94-8CBC-950C0E505956}" type="presOf" srcId="{65A09BC3-092D-4F80-9B13-6781D7C5A97C}" destId="{E576C606-9F0D-4D74-A52B-533029DDFA55}" srcOrd="0" destOrd="0" presId="urn:microsoft.com/office/officeart/2005/8/layout/radial5"/>
    <dgm:cxn modelId="{AD4EF24A-9095-4115-B062-BF5E84483676}" type="presOf" srcId="{408AC507-FDA0-424C-B83D-8FC1D700DC24}" destId="{CF3AB327-03F8-4277-9F3B-02EC928C18EF}" srcOrd="0" destOrd="0" presId="urn:microsoft.com/office/officeart/2005/8/layout/radial5"/>
    <dgm:cxn modelId="{CCD3134C-586A-4806-AC14-FDE17B9FD23A}" type="presOf" srcId="{7C9D1E4E-9254-44BB-B3EF-A5B48791CD51}" destId="{40831294-832E-4C87-A63A-C6949C1EC9D6}" srcOrd="0" destOrd="0" presId="urn:microsoft.com/office/officeart/2005/8/layout/radial5"/>
    <dgm:cxn modelId="{01FD193E-A01D-483C-B1B2-8A77A03D59DE}" type="presOf" srcId="{408AC507-FDA0-424C-B83D-8FC1D700DC24}" destId="{9498F3A3-E3CD-4C9C-8F50-1BC7F2946BC7}" srcOrd="1" destOrd="0" presId="urn:microsoft.com/office/officeart/2005/8/layout/radial5"/>
    <dgm:cxn modelId="{CC4ED02B-45A3-4C0B-8ECB-5E5FA8C2AE63}" type="presOf" srcId="{D1AC392D-BA42-4E0A-9E91-7A6A47AB84DE}" destId="{0FDD0A93-7DE4-4063-93E3-742A958DD8D2}" srcOrd="0" destOrd="0" presId="urn:microsoft.com/office/officeart/2005/8/layout/radial5"/>
    <dgm:cxn modelId="{5D9F4362-0231-4018-A8AF-C719DFBAE5D4}" srcId="{65A09BC3-092D-4F80-9B13-6781D7C5A97C}" destId="{5D93AF5C-25D6-43E6-8A01-4B26537C4274}" srcOrd="1" destOrd="0" parTransId="{FDF4E31E-FFB6-4421-A4ED-B1627B2EE0EA}" sibTransId="{5E91769E-EE44-4CD2-8C07-60A8FD69BBE9}"/>
    <dgm:cxn modelId="{29401187-937D-4818-8376-35AA6E980E83}" srcId="{8A95D4F3-90D7-4AC9-B960-439147FA14DC}" destId="{B1CF9D73-23EC-4DB3-97C0-75239FBCE044}" srcOrd="4" destOrd="0" parTransId="{1DA6E276-2485-40AC-B40E-A825931D2204}" sibTransId="{6456C935-302C-44BD-946E-2AF640D2C6C9}"/>
    <dgm:cxn modelId="{49210034-68B6-49FF-BD9F-78AB809F6D2D}" type="presOf" srcId="{C12FC0B2-2DF0-4AAB-BD5C-B8435D54B7D7}" destId="{4B8D89E6-FC62-4B0B-874B-3EACC215464E}" srcOrd="0" destOrd="0" presId="urn:microsoft.com/office/officeart/2005/8/layout/radial5"/>
    <dgm:cxn modelId="{4473E2B4-9321-4DDF-8F23-8CD3D33BDF88}" srcId="{65A09BC3-092D-4F80-9B13-6781D7C5A97C}" destId="{CC7C0DD5-F716-4444-9BA9-5BEB054E7174}" srcOrd="3" destOrd="0" parTransId="{7C9D1E4E-9254-44BB-B3EF-A5B48791CD51}" sibTransId="{FEC2CCD6-57F3-4172-9148-9B8105FA3484}"/>
    <dgm:cxn modelId="{1A053DD5-1576-4AB7-81D4-4F8B74B98439}" type="presOf" srcId="{5D93AF5C-25D6-43E6-8A01-4B26537C4274}" destId="{CF738840-0F5D-46BE-B52B-80EC88B8333B}" srcOrd="0" destOrd="0" presId="urn:microsoft.com/office/officeart/2005/8/layout/radial5"/>
    <dgm:cxn modelId="{7B19CCA5-743C-44F5-82FB-809571B964DB}" type="presOf" srcId="{94188011-BD6D-4D37-B96A-FB6ADFD85BC4}" destId="{797F8E40-11E6-44EC-A25C-DA42F52D4D0F}" srcOrd="0" destOrd="0" presId="urn:microsoft.com/office/officeart/2005/8/layout/radial5"/>
    <dgm:cxn modelId="{32038DED-6144-47C9-8EC7-389CC10F281E}" srcId="{8A95D4F3-90D7-4AC9-B960-439147FA14DC}" destId="{472B0217-7A51-4218-9524-37EF34C4BF07}" srcOrd="2" destOrd="0" parTransId="{1B7ACC67-DA5E-4027-AD0D-8DFE2BBA2B35}" sibTransId="{8312E052-81FF-4B52-8BCB-1CF1FB1264B3}"/>
    <dgm:cxn modelId="{F3FF8E2D-C58B-4223-BB67-33CEA48623DF}" srcId="{65A09BC3-092D-4F80-9B13-6781D7C5A97C}" destId="{C12FC0B2-2DF0-4AAB-BD5C-B8435D54B7D7}" srcOrd="2" destOrd="0" parTransId="{408AC507-FDA0-424C-B83D-8FC1D700DC24}" sibTransId="{D4B6452E-139B-45E6-AC60-BBC47B3F2F09}"/>
    <dgm:cxn modelId="{487EAD6E-7541-438D-AF50-6D274481B5D9}" type="presParOf" srcId="{FB5128FB-116F-4F90-A6FD-2450B759C7DB}" destId="{E576C606-9F0D-4D74-A52B-533029DDFA55}" srcOrd="0" destOrd="0" presId="urn:microsoft.com/office/officeart/2005/8/layout/radial5"/>
    <dgm:cxn modelId="{61B0C876-2D33-4E42-84D1-416A307B9370}" type="presParOf" srcId="{FB5128FB-116F-4F90-A6FD-2450B759C7DB}" destId="{797F8E40-11E6-44EC-A25C-DA42F52D4D0F}" srcOrd="1" destOrd="0" presId="urn:microsoft.com/office/officeart/2005/8/layout/radial5"/>
    <dgm:cxn modelId="{5BD5A336-4AE5-4872-9425-C6BAEFDC2A9C}" type="presParOf" srcId="{797F8E40-11E6-44EC-A25C-DA42F52D4D0F}" destId="{8B5A5178-40E0-4594-9FE9-7BB1DD43E7AF}" srcOrd="0" destOrd="0" presId="urn:microsoft.com/office/officeart/2005/8/layout/radial5"/>
    <dgm:cxn modelId="{970AD339-571C-46A6-BA60-B2E1B9E34B49}" type="presParOf" srcId="{FB5128FB-116F-4F90-A6FD-2450B759C7DB}" destId="{84917994-8E14-469F-95AC-F2F1DC297B5E}" srcOrd="2" destOrd="0" presId="urn:microsoft.com/office/officeart/2005/8/layout/radial5"/>
    <dgm:cxn modelId="{60CD91D8-3A81-4A95-9687-A1FAE7DC7545}" type="presParOf" srcId="{FB5128FB-116F-4F90-A6FD-2450B759C7DB}" destId="{F5B74D06-85D9-4943-B589-B3C70FDC11AE}" srcOrd="3" destOrd="0" presId="urn:microsoft.com/office/officeart/2005/8/layout/radial5"/>
    <dgm:cxn modelId="{7DF41920-69DB-4F5D-9584-2983964EB5A7}" type="presParOf" srcId="{F5B74D06-85D9-4943-B589-B3C70FDC11AE}" destId="{B715E262-8E2A-43F4-BED6-BAB99D7BB2DD}" srcOrd="0" destOrd="0" presId="urn:microsoft.com/office/officeart/2005/8/layout/radial5"/>
    <dgm:cxn modelId="{B21A77C0-26DD-4FE0-9904-AB8E126A0A14}" type="presParOf" srcId="{FB5128FB-116F-4F90-A6FD-2450B759C7DB}" destId="{CF738840-0F5D-46BE-B52B-80EC88B8333B}" srcOrd="4" destOrd="0" presId="urn:microsoft.com/office/officeart/2005/8/layout/radial5"/>
    <dgm:cxn modelId="{64754785-B8E3-4322-BB40-EC265E1BF12F}" type="presParOf" srcId="{FB5128FB-116F-4F90-A6FD-2450B759C7DB}" destId="{CF3AB327-03F8-4277-9F3B-02EC928C18EF}" srcOrd="5" destOrd="0" presId="urn:microsoft.com/office/officeart/2005/8/layout/radial5"/>
    <dgm:cxn modelId="{1BCF75D3-8A2E-4CFF-8B4A-B1DF0DC44272}" type="presParOf" srcId="{CF3AB327-03F8-4277-9F3B-02EC928C18EF}" destId="{9498F3A3-E3CD-4C9C-8F50-1BC7F2946BC7}" srcOrd="0" destOrd="0" presId="urn:microsoft.com/office/officeart/2005/8/layout/radial5"/>
    <dgm:cxn modelId="{06DD9A49-7F14-44AC-84A2-D99EA7FD9D20}" type="presParOf" srcId="{FB5128FB-116F-4F90-A6FD-2450B759C7DB}" destId="{4B8D89E6-FC62-4B0B-874B-3EACC215464E}" srcOrd="6" destOrd="0" presId="urn:microsoft.com/office/officeart/2005/8/layout/radial5"/>
    <dgm:cxn modelId="{0A3FFCDB-2977-403F-A277-6B2107712C21}" type="presParOf" srcId="{FB5128FB-116F-4F90-A6FD-2450B759C7DB}" destId="{40831294-832E-4C87-A63A-C6949C1EC9D6}" srcOrd="7" destOrd="0" presId="urn:microsoft.com/office/officeart/2005/8/layout/radial5"/>
    <dgm:cxn modelId="{F69716F4-33FF-4D44-BD05-0E0F2D36F75C}" type="presParOf" srcId="{40831294-832E-4C87-A63A-C6949C1EC9D6}" destId="{B4796A34-A764-48CE-835D-7F15430B6CDE}" srcOrd="0" destOrd="0" presId="urn:microsoft.com/office/officeart/2005/8/layout/radial5"/>
    <dgm:cxn modelId="{758DE25A-7FF3-4B94-899E-04E7F19AEBBB}" type="presParOf" srcId="{FB5128FB-116F-4F90-A6FD-2450B759C7DB}" destId="{543B8B21-FC84-448D-88A7-C7182CF0CD47}" srcOrd="8" destOrd="0" presId="urn:microsoft.com/office/officeart/2005/8/layout/radial5"/>
    <dgm:cxn modelId="{3C5DB16F-2FA2-413C-9E00-CA2C3AC41865}" type="presParOf" srcId="{FB5128FB-116F-4F90-A6FD-2450B759C7DB}" destId="{5AE4C4F0-303A-4CCA-8C02-94673C1798B0}" srcOrd="9" destOrd="0" presId="urn:microsoft.com/office/officeart/2005/8/layout/radial5"/>
    <dgm:cxn modelId="{2C413B9B-709E-4D7A-9E31-32505C922AF3}" type="presParOf" srcId="{5AE4C4F0-303A-4CCA-8C02-94673C1798B0}" destId="{7ACCFEF2-CF52-4AEC-A28C-5429BC688287}" srcOrd="0" destOrd="0" presId="urn:microsoft.com/office/officeart/2005/8/layout/radial5"/>
    <dgm:cxn modelId="{DE4F026C-3313-4C5B-AD77-174661ED5522}" type="presParOf" srcId="{FB5128FB-116F-4F90-A6FD-2450B759C7DB}" destId="{0FDD0A93-7DE4-4063-93E3-742A958DD8D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8C223-9322-794F-897F-18733DDA474A}">
      <dsp:nvSpPr>
        <dsp:cNvPr id="0" name=""/>
        <dsp:cNvSpPr/>
      </dsp:nvSpPr>
      <dsp:spPr>
        <a:xfrm>
          <a:off x="0" y="0"/>
          <a:ext cx="1687687" cy="4248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2"/>
              </a:solidFill>
            </a:rPr>
            <a:t>Hotels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noProof="0" dirty="0" smtClean="0">
            <a:solidFill>
              <a:schemeClr val="bg2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chemeClr val="bg2"/>
              </a:solidFill>
            </a:rPr>
            <a:t>Hotels/Lodges/camps/etc.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noProof="0" dirty="0" smtClean="0">
            <a:solidFill>
              <a:schemeClr val="bg1">
                <a:lumMod val="50000"/>
              </a:schemeClr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noProof="0" dirty="0" smtClean="0">
            <a:solidFill>
              <a:schemeClr val="bg1">
                <a:lumMod val="50000"/>
              </a:schemeClr>
            </a:solidFill>
          </a:endParaRPr>
        </a:p>
      </dsp:txBody>
      <dsp:txXfrm>
        <a:off x="0" y="1699399"/>
        <a:ext cx="1687687" cy="1699399"/>
      </dsp:txXfrm>
    </dsp:sp>
    <dsp:sp modelId="{4BB1A144-B35F-9942-AC96-239C8FEF5ADB}">
      <dsp:nvSpPr>
        <dsp:cNvPr id="0" name=""/>
        <dsp:cNvSpPr/>
      </dsp:nvSpPr>
      <dsp:spPr>
        <a:xfrm>
          <a:off x="154393" y="254909"/>
          <a:ext cx="1414749" cy="14147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838139-9835-194F-83E7-877C092B385C}">
      <dsp:nvSpPr>
        <dsp:cNvPr id="0" name=""/>
        <dsp:cNvSpPr/>
      </dsp:nvSpPr>
      <dsp:spPr>
        <a:xfrm>
          <a:off x="1738318" y="0"/>
          <a:ext cx="1687687" cy="4248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2"/>
              </a:solidFill>
            </a:rPr>
            <a:t>Food &amp; Beverages </a:t>
          </a:r>
          <a:endParaRPr lang="en-GB" sz="1050" b="1" kern="1200" noProof="0" dirty="0" smtClean="0">
            <a:solidFill>
              <a:schemeClr val="bg2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chemeClr val="bg2"/>
              </a:solidFill>
            </a:rPr>
            <a:t>R</a:t>
          </a:r>
          <a:r>
            <a:rPr lang="en-US" sz="1200" b="0" kern="1200" noProof="0" dirty="0" smtClean="0">
              <a:solidFill>
                <a:schemeClr val="bg2"/>
              </a:solidFill>
            </a:rPr>
            <a:t>e</a:t>
          </a:r>
          <a:r>
            <a:rPr lang="en-GB" sz="1200" b="0" kern="1200" noProof="0" dirty="0" err="1" smtClean="0">
              <a:solidFill>
                <a:schemeClr val="bg2"/>
              </a:solidFill>
            </a:rPr>
            <a:t>staurants</a:t>
          </a:r>
          <a:r>
            <a:rPr lang="en-GB" sz="1200" b="0" kern="1200" noProof="0" dirty="0" smtClean="0">
              <a:solidFill>
                <a:schemeClr val="bg2"/>
              </a:solidFill>
            </a:rPr>
            <a:t>,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noProof="0" dirty="0" smtClean="0">
            <a:solidFill>
              <a:schemeClr val="bg2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chemeClr val="bg2"/>
              </a:solidFill>
            </a:rPr>
            <a:t>Markets, Wholesalers, retailers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chemeClr val="bg2"/>
              </a:solidFill>
            </a:rPr>
            <a:t>Producers, farmers</a:t>
          </a:r>
          <a:r>
            <a:rPr lang="en-GB" sz="1200" b="0" kern="1200" noProof="0" dirty="0" smtClean="0">
              <a:solidFill>
                <a:srgbClr val="000000"/>
              </a:solidFill>
            </a:rPr>
            <a:t> </a:t>
          </a:r>
          <a:endParaRPr lang="en-GB" sz="1200" b="0" kern="1200" noProof="0" dirty="0">
            <a:solidFill>
              <a:srgbClr val="000000"/>
            </a:solidFill>
          </a:endParaRPr>
        </a:p>
      </dsp:txBody>
      <dsp:txXfrm>
        <a:off x="1738318" y="1699399"/>
        <a:ext cx="1687687" cy="1699399"/>
      </dsp:txXfrm>
    </dsp:sp>
    <dsp:sp modelId="{265D7825-7CDE-144A-A977-74AB9F45FCE3}">
      <dsp:nvSpPr>
        <dsp:cNvPr id="0" name=""/>
        <dsp:cNvSpPr/>
      </dsp:nvSpPr>
      <dsp:spPr>
        <a:xfrm>
          <a:off x="1874786" y="254909"/>
          <a:ext cx="1414749" cy="14147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A8A217-DCC1-DF4E-82E3-5565C9487F19}">
      <dsp:nvSpPr>
        <dsp:cNvPr id="0" name=""/>
        <dsp:cNvSpPr/>
      </dsp:nvSpPr>
      <dsp:spPr>
        <a:xfrm>
          <a:off x="3476636" y="0"/>
          <a:ext cx="1687687" cy="4248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2"/>
              </a:solidFill>
            </a:rPr>
            <a:t>Souvenirs</a:t>
          </a:r>
          <a:endParaRPr lang="en-GB" sz="1000" b="1" kern="1200" noProof="0" dirty="0" smtClean="0">
            <a:solidFill>
              <a:schemeClr val="bg2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noProof="0" dirty="0" smtClean="0">
            <a:solidFill>
              <a:schemeClr val="bg2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chemeClr val="bg2"/>
              </a:solidFill>
            </a:rPr>
            <a:t>Souvenir shops, markets, sellers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noProof="0" dirty="0" smtClean="0">
            <a:solidFill>
              <a:schemeClr val="bg2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 smtClean="0">
              <a:solidFill>
                <a:schemeClr val="bg2"/>
              </a:solidFill>
            </a:rPr>
            <a:t>C</a:t>
          </a:r>
          <a:r>
            <a:rPr lang="en-GB" sz="1200" b="0" kern="1200" noProof="0" dirty="0" err="1" smtClean="0">
              <a:solidFill>
                <a:schemeClr val="bg2"/>
              </a:solidFill>
            </a:rPr>
            <a:t>raftsmen</a:t>
          </a:r>
          <a:r>
            <a:rPr lang="en-GB" sz="1200" b="0" kern="1200" noProof="0" dirty="0" smtClean="0">
              <a:solidFill>
                <a:schemeClr val="bg2"/>
              </a:solidFill>
            </a:rPr>
            <a:t>, local producers</a:t>
          </a:r>
          <a:endParaRPr lang="en-GB" sz="1200" b="0" kern="1200" noProof="0" dirty="0">
            <a:solidFill>
              <a:schemeClr val="bg2"/>
            </a:solidFill>
          </a:endParaRPr>
        </a:p>
      </dsp:txBody>
      <dsp:txXfrm>
        <a:off x="3476636" y="1699399"/>
        <a:ext cx="1687687" cy="1699399"/>
      </dsp:txXfrm>
    </dsp:sp>
    <dsp:sp modelId="{72E969FA-60FB-BF4F-A6C6-39EF17F1E510}">
      <dsp:nvSpPr>
        <dsp:cNvPr id="0" name=""/>
        <dsp:cNvSpPr/>
      </dsp:nvSpPr>
      <dsp:spPr>
        <a:xfrm>
          <a:off x="3613105" y="254909"/>
          <a:ext cx="1414749" cy="14147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FC30AB-40E2-2B42-A15F-02E860DCFE31}">
      <dsp:nvSpPr>
        <dsp:cNvPr id="0" name=""/>
        <dsp:cNvSpPr/>
      </dsp:nvSpPr>
      <dsp:spPr>
        <a:xfrm>
          <a:off x="5214954" y="0"/>
          <a:ext cx="1687687" cy="4248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2"/>
              </a:solidFill>
            </a:rPr>
            <a:t>Transportation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noProof="0" dirty="0" smtClean="0">
            <a:solidFill>
              <a:schemeClr val="bg2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chemeClr val="bg2"/>
              </a:solidFill>
            </a:rPr>
            <a:t>Regional &amp; Local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noProof="0" dirty="0" smtClean="0">
            <a:solidFill>
              <a:schemeClr val="bg2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chemeClr val="bg2"/>
              </a:solidFill>
            </a:rPr>
            <a:t>Bus, taxi, car rental, etc.</a:t>
          </a:r>
        </a:p>
      </dsp:txBody>
      <dsp:txXfrm>
        <a:off x="5214954" y="1699399"/>
        <a:ext cx="1687687" cy="1699399"/>
      </dsp:txXfrm>
    </dsp:sp>
    <dsp:sp modelId="{B28847DF-0D07-434A-8C42-965349F902D4}">
      <dsp:nvSpPr>
        <dsp:cNvPr id="0" name=""/>
        <dsp:cNvSpPr/>
      </dsp:nvSpPr>
      <dsp:spPr>
        <a:xfrm>
          <a:off x="5351423" y="254909"/>
          <a:ext cx="1414749" cy="141474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1FE90-2BD1-6048-A58F-6CCA11C92C9C}">
      <dsp:nvSpPr>
        <dsp:cNvPr id="0" name=""/>
        <dsp:cNvSpPr/>
      </dsp:nvSpPr>
      <dsp:spPr>
        <a:xfrm>
          <a:off x="6953272" y="0"/>
          <a:ext cx="1687687" cy="4248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2"/>
              </a:solidFill>
            </a:rPr>
            <a:t>Excursions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noProof="0" dirty="0" smtClean="0">
            <a:solidFill>
              <a:schemeClr val="bg2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dirty="0" smtClean="0">
              <a:solidFill>
                <a:schemeClr val="bg2"/>
              </a:solidFill>
            </a:rPr>
            <a:t>Guides, tour operators, travel agencies, etc</a:t>
          </a:r>
          <a:r>
            <a:rPr lang="en-GB" sz="1200" b="0" kern="1200" noProof="0" dirty="0" smtClean="0">
              <a:solidFill>
                <a:srgbClr val="000000"/>
              </a:solidFill>
            </a:rPr>
            <a:t>.</a:t>
          </a:r>
          <a:endParaRPr lang="en-GB" sz="1200" b="0" kern="1200" noProof="0" dirty="0">
            <a:solidFill>
              <a:srgbClr val="000000"/>
            </a:solidFill>
          </a:endParaRPr>
        </a:p>
      </dsp:txBody>
      <dsp:txXfrm>
        <a:off x="6953272" y="1699399"/>
        <a:ext cx="1687687" cy="1699399"/>
      </dsp:txXfrm>
    </dsp:sp>
    <dsp:sp modelId="{F62E3657-E17E-7E44-9AA8-84B907E3AF3C}">
      <dsp:nvSpPr>
        <dsp:cNvPr id="0" name=""/>
        <dsp:cNvSpPr/>
      </dsp:nvSpPr>
      <dsp:spPr>
        <a:xfrm>
          <a:off x="7089741" y="254909"/>
          <a:ext cx="1414749" cy="141474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12F71D-ABED-7D42-AAF2-7C304FCCEBE4}">
      <dsp:nvSpPr>
        <dsp:cNvPr id="0" name=""/>
        <dsp:cNvSpPr/>
      </dsp:nvSpPr>
      <dsp:spPr>
        <a:xfrm>
          <a:off x="345638" y="3398798"/>
          <a:ext cx="7949683" cy="63727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6C606-9F0D-4D74-A52B-533029DDFA55}">
      <dsp:nvSpPr>
        <dsp:cNvPr id="0" name=""/>
        <dsp:cNvSpPr/>
      </dsp:nvSpPr>
      <dsp:spPr>
        <a:xfrm>
          <a:off x="2040416" y="1729043"/>
          <a:ext cx="1691317" cy="159968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LINKING </a:t>
          </a:r>
          <a:r>
            <a:rPr lang="en-GB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BUSINESS SECTORS TO TOURISM MARKETS</a:t>
          </a:r>
        </a:p>
      </dsp:txBody>
      <dsp:txXfrm>
        <a:off x="2288104" y="1963311"/>
        <a:ext cx="1195941" cy="1131149"/>
      </dsp:txXfrm>
    </dsp:sp>
    <dsp:sp modelId="{797F8E40-11E6-44EC-A25C-DA42F52D4D0F}">
      <dsp:nvSpPr>
        <dsp:cNvPr id="0" name=""/>
        <dsp:cNvSpPr/>
      </dsp:nvSpPr>
      <dsp:spPr>
        <a:xfrm rot="16096558">
          <a:off x="2750391" y="1309682"/>
          <a:ext cx="211586" cy="4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783084" y="1431866"/>
        <a:ext cx="148110" cy="271382"/>
      </dsp:txXfrm>
    </dsp:sp>
    <dsp:sp modelId="{84917994-8E14-469F-95AC-F2F1DC297B5E}">
      <dsp:nvSpPr>
        <dsp:cNvPr id="0" name=""/>
        <dsp:cNvSpPr/>
      </dsp:nvSpPr>
      <dsp:spPr>
        <a:xfrm>
          <a:off x="2164837" y="330"/>
          <a:ext cx="1330300" cy="133030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GB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LINKING ARTISTS TO TOURISM MARKETS</a:t>
          </a:r>
        </a:p>
      </dsp:txBody>
      <dsp:txXfrm>
        <a:off x="2359655" y="195148"/>
        <a:ext cx="940664" cy="940664"/>
      </dsp:txXfrm>
    </dsp:sp>
    <dsp:sp modelId="{F5B74D06-85D9-4943-B589-B3C70FDC11AE}">
      <dsp:nvSpPr>
        <dsp:cNvPr id="0" name=""/>
        <dsp:cNvSpPr/>
      </dsp:nvSpPr>
      <dsp:spPr>
        <a:xfrm rot="20508746">
          <a:off x="3783318" y="1964188"/>
          <a:ext cx="266413" cy="4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785315" y="2067121"/>
        <a:ext cx="186489" cy="271382"/>
      </dsp:txXfrm>
    </dsp:sp>
    <dsp:sp modelId="{CF738840-0F5D-46BE-B52B-80EC88B8333B}">
      <dsp:nvSpPr>
        <dsp:cNvPr id="0" name=""/>
        <dsp:cNvSpPr/>
      </dsp:nvSpPr>
      <dsp:spPr>
        <a:xfrm>
          <a:off x="4129233" y="1236775"/>
          <a:ext cx="1330300" cy="133030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CH" sz="11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LINKING AGRICULTURAL SECTOR TO TOURISM MARKETS</a:t>
          </a:r>
          <a:endParaRPr lang="en-US" sz="11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24051" y="1431593"/>
        <a:ext cx="940664" cy="940664"/>
      </dsp:txXfrm>
    </dsp:sp>
    <dsp:sp modelId="{CF3AB327-03F8-4277-9F3B-02EC928C18EF}">
      <dsp:nvSpPr>
        <dsp:cNvPr id="0" name=""/>
        <dsp:cNvSpPr/>
      </dsp:nvSpPr>
      <dsp:spPr>
        <a:xfrm rot="3068934">
          <a:off x="3416393" y="3110656"/>
          <a:ext cx="240907" cy="4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429861" y="3172974"/>
        <a:ext cx="168635" cy="271382"/>
      </dsp:txXfrm>
    </dsp:sp>
    <dsp:sp modelId="{4B8D89E6-FC62-4B0B-874B-3EACC215464E}">
      <dsp:nvSpPr>
        <dsp:cNvPr id="0" name=""/>
        <dsp:cNvSpPr/>
      </dsp:nvSpPr>
      <dsp:spPr>
        <a:xfrm>
          <a:off x="3435788" y="3371965"/>
          <a:ext cx="1330300" cy="133030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1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ECOLOGY MANAGEMENT </a:t>
          </a:r>
          <a:r>
            <a:rPr lang="en-GB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AND CLIMATE CHANGE</a:t>
          </a:r>
        </a:p>
      </dsp:txBody>
      <dsp:txXfrm>
        <a:off x="3630606" y="3566783"/>
        <a:ext cx="940664" cy="940664"/>
      </dsp:txXfrm>
    </dsp:sp>
    <dsp:sp modelId="{40831294-832E-4C87-A63A-C6949C1EC9D6}">
      <dsp:nvSpPr>
        <dsp:cNvPr id="0" name=""/>
        <dsp:cNvSpPr/>
      </dsp:nvSpPr>
      <dsp:spPr>
        <a:xfrm rot="7845326">
          <a:off x="2289566" y="3109142"/>
          <a:ext cx="268955" cy="4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356246" y="3169042"/>
        <a:ext cx="188269" cy="271382"/>
      </dsp:txXfrm>
    </dsp:sp>
    <dsp:sp modelId="{543B8B21-FC84-448D-88A7-C7182CF0CD47}">
      <dsp:nvSpPr>
        <dsp:cNvPr id="0" name=""/>
        <dsp:cNvSpPr/>
      </dsp:nvSpPr>
      <dsp:spPr>
        <a:xfrm>
          <a:off x="921102" y="3371965"/>
          <a:ext cx="1330300" cy="133030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1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LINKING </a:t>
          </a:r>
          <a:r>
            <a:rPr lang="en-GB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THE HANDICRAFT SECTOR TO TOURISM  MARKETS</a:t>
          </a:r>
        </a:p>
      </dsp:txBody>
      <dsp:txXfrm>
        <a:off x="1115920" y="3566783"/>
        <a:ext cx="940664" cy="940664"/>
      </dsp:txXfrm>
    </dsp:sp>
    <dsp:sp modelId="{5AE4C4F0-303A-4CCA-8C02-94673C1798B0}">
      <dsp:nvSpPr>
        <dsp:cNvPr id="0" name=""/>
        <dsp:cNvSpPr/>
      </dsp:nvSpPr>
      <dsp:spPr>
        <a:xfrm rot="11941884">
          <a:off x="1729094" y="1949446"/>
          <a:ext cx="265559" cy="452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1806585" y="2052895"/>
        <a:ext cx="185891" cy="271382"/>
      </dsp:txXfrm>
    </dsp:sp>
    <dsp:sp modelId="{0FDD0A93-7DE4-4063-93E3-742A958DD8D2}">
      <dsp:nvSpPr>
        <dsp:cNvPr id="0" name=""/>
        <dsp:cNvSpPr/>
      </dsp:nvSpPr>
      <dsp:spPr>
        <a:xfrm>
          <a:off x="323991" y="1209406"/>
          <a:ext cx="1330300" cy="133030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1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BUILDING </a:t>
          </a:r>
          <a:r>
            <a:rPr lang="en-GB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LOCAL CAPACITY FOR THE TOURISM JOB MARKET</a:t>
          </a:r>
        </a:p>
      </dsp:txBody>
      <dsp:txXfrm>
        <a:off x="518809" y="1404224"/>
        <a:ext cx="940664" cy="940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2B1D-2CC0-49C0-A23B-276855982F33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A3C81-9F0F-47B3-ADD6-10EE5087E1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0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B76DE-1DF2-4959-9FBB-BE8EDF4DBF7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B76DE-1DF2-4959-9FBB-BE8EDF4DBF7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122C6-A05E-4BE3-ABA2-FB7C2CE0EE2F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AA96A-9535-455A-9D52-B16CD576061F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A56E1-AC32-4C04-A08C-EDF9E160C7AC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t-LT"/>
              <a:t>Incidentally, you may hear geologists use “geotourism” to mean “geological tourism”—a very narrow niche!—but one that still falls within the broader, geographical definition.</a:t>
            </a:r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CC968-4E30-472B-AE66-DEF00C091A9F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D3E04-A867-411A-B11C-C33A379BF4B4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C210C-EC2D-48D2-B540-F46C04A538CC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151F9-F292-453D-ADA8-5790C5E90112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44CE8-9A9C-4DE0-8322-E6BA53E9FDCA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  <a:p>
            <a:r>
              <a:rPr lang="en-US" altLang="ja-JP"/>
              <a:t>All of these elements are well brought out by the kind of creative entrepreneurs that can add texture to the travel experience and add up to “sense of place” -- this is what most people travel for.</a:t>
            </a:r>
          </a:p>
          <a:p>
            <a:r>
              <a:rPr lang="en-US" altLang="ja-JP"/>
              <a:t>“It’s not trickle down; it’s bottom up.”  —Pres. Ricardo Maduro, Honduras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コンテンツ プレースホル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1A91F84-0786-4019-A3A0-B239AAD475DC}" type="datetimeFigureOut">
              <a:rPr kumimoji="1" lang="ja-JP" altLang="en-US" smtClean="0"/>
              <a:pPr/>
              <a:t>2013/10/23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5F6C96-8221-48FB-A29A-4BE2098611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0" y="2708920"/>
            <a:ext cx="7406640" cy="3528392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400" dirty="0" smtClean="0"/>
              <a:t>Different Peoples, </a:t>
            </a:r>
          </a:p>
          <a:p>
            <a:r>
              <a:rPr lang="en-US" altLang="ja-JP" sz="2400" dirty="0" smtClean="0"/>
              <a:t>One World</a:t>
            </a:r>
          </a:p>
          <a:p>
            <a:endParaRPr lang="en-US" altLang="ja-JP" sz="2400" b="0" cap="none" dirty="0" smtClean="0"/>
          </a:p>
          <a:p>
            <a:pPr lvl="1">
              <a:lnSpc>
                <a:spcPct val="120000"/>
              </a:lnSpc>
            </a:pPr>
            <a:r>
              <a:rPr lang="en-US" altLang="ja-JP" sz="5100" dirty="0" smtClean="0">
                <a:solidFill>
                  <a:schemeClr val="tx1"/>
                </a:solidFill>
              </a:rPr>
              <a:t>Multiculturalism and Sustainable Tourism</a:t>
            </a:r>
            <a:endParaRPr kumimoji="1" lang="en-US" altLang="ja-JP" dirty="0" smtClean="0"/>
          </a:p>
          <a:p>
            <a:endParaRPr lang="en-US" altLang="ja-JP" sz="1800" dirty="0" smtClean="0"/>
          </a:p>
          <a:p>
            <a:r>
              <a:rPr lang="en-US" altLang="ja-JP" sz="1800" dirty="0" smtClean="0"/>
              <a:t>Hari </a:t>
            </a:r>
            <a:r>
              <a:rPr lang="en-US" altLang="ja-JP" sz="1800" dirty="0" err="1" smtClean="0"/>
              <a:t>Srinivas</a:t>
            </a:r>
            <a:endParaRPr lang="en-US" altLang="ja-JP" sz="1800" dirty="0" smtClean="0"/>
          </a:p>
          <a:p>
            <a:r>
              <a:rPr kumimoji="1" lang="en-US" altLang="ja-JP" sz="1800" dirty="0" smtClean="0"/>
              <a:t>Room: I-312   /   079-565-7406</a:t>
            </a:r>
            <a:endParaRPr kumimoji="1" lang="ja-JP" altLang="en-US" sz="18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/>
              <a:t>Studies in Multicultural Societies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sz="3200" dirty="0" smtClean="0"/>
              <a:t>Increased awareness on Sustainability</a:t>
            </a:r>
            <a:endParaRPr kumimoji="1" lang="ja-JP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676400"/>
            <a:ext cx="85344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Rio Earth Summit, 1992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Agenda 21 for the Travel and Tourism Sector, 1995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UN CSD-7, 1999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World Summit on Sustainable Development, 2002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International Year of </a:t>
            </a:r>
            <a:br>
              <a:rPr kumimoji="1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Ecotourism, 2002</a:t>
            </a:r>
            <a:r>
              <a:rPr kumimoji="1" lang="en-GB" sz="2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en-GB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Mis documentos\IYE\Logo-IYE2002-eng-low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95800"/>
            <a:ext cx="251460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円/楕円 48"/>
          <p:cNvSpPr/>
          <p:nvPr/>
        </p:nvSpPr>
        <p:spPr>
          <a:xfrm>
            <a:off x="323528" y="1772816"/>
            <a:ext cx="8496944" cy="41764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Sustainable Tourism</a:t>
            </a:r>
            <a:endParaRPr kumimoji="1" lang="ja-JP" altLang="en-US" dirty="0"/>
          </a:p>
        </p:txBody>
      </p:sp>
      <p:sp>
        <p:nvSpPr>
          <p:cNvPr id="26" name="Oval 1027" descr="Recycled paper"/>
          <p:cNvSpPr>
            <a:spLocks noChangeArrowheads="1"/>
          </p:cNvSpPr>
          <p:nvPr/>
        </p:nvSpPr>
        <p:spPr bwMode="auto">
          <a:xfrm>
            <a:off x="3276600" y="1661120"/>
            <a:ext cx="2971800" cy="27432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Text Box 1028" descr="Recycled paper"/>
          <p:cNvSpPr txBox="1">
            <a:spLocks noChangeArrowheads="1"/>
          </p:cNvSpPr>
          <p:nvPr/>
        </p:nvSpPr>
        <p:spPr bwMode="auto">
          <a:xfrm>
            <a:off x="3701143" y="2533956"/>
            <a:ext cx="2122714" cy="36887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dirty="0">
                <a:latin typeface="Gill Sans" pitchFamily="1" charset="0"/>
              </a:rPr>
              <a:t>Sightseeing</a:t>
            </a:r>
            <a:endParaRPr kumimoji="1" lang="en-US" altLang="ja-JP" sz="2000" dirty="0">
              <a:latin typeface="Gill Sans" pitchFamily="1" charset="0"/>
            </a:endParaRPr>
          </a:p>
        </p:txBody>
      </p:sp>
      <p:grpSp>
        <p:nvGrpSpPr>
          <p:cNvPr id="28" name="Group 1029"/>
          <p:cNvGrpSpPr>
            <a:grpSpLocks/>
          </p:cNvGrpSpPr>
          <p:nvPr/>
        </p:nvGrpSpPr>
        <p:grpSpPr bwMode="auto">
          <a:xfrm>
            <a:off x="5257800" y="3413720"/>
            <a:ext cx="1600200" cy="1524000"/>
            <a:chOff x="3456" y="1920"/>
            <a:chExt cx="864" cy="864"/>
          </a:xfrm>
        </p:grpSpPr>
        <p:sp>
          <p:nvSpPr>
            <p:cNvPr id="29" name="Oval 1030"/>
            <p:cNvSpPr>
              <a:spLocks noChangeArrowheads="1"/>
            </p:cNvSpPr>
            <p:nvPr/>
          </p:nvSpPr>
          <p:spPr bwMode="auto">
            <a:xfrm>
              <a:off x="3456" y="1920"/>
              <a:ext cx="864" cy="864"/>
            </a:xfrm>
            <a:prstGeom prst="ellipse">
              <a:avLst/>
            </a:prstGeom>
            <a:solidFill>
              <a:srgbClr val="FF9C6B"/>
            </a:solidFill>
            <a:ln w="57150">
              <a:solidFill>
                <a:srgbClr val="74212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Text Box 1031"/>
            <p:cNvSpPr txBox="1">
              <a:spLocks noChangeArrowheads="1"/>
            </p:cNvSpPr>
            <p:nvPr/>
          </p:nvSpPr>
          <p:spPr bwMode="auto">
            <a:xfrm>
              <a:off x="3600" y="2112"/>
              <a:ext cx="528" cy="363"/>
            </a:xfrm>
            <a:prstGeom prst="rect">
              <a:avLst/>
            </a:prstGeom>
            <a:solidFill>
              <a:srgbClr val="FF9C6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1800">
                  <a:latin typeface="Gill Sans" pitchFamily="1" charset="0"/>
                </a:rPr>
                <a:t>Local cuisine</a:t>
              </a:r>
              <a:endParaRPr kumimoji="1" lang="en-US" altLang="ja-JP" sz="2000">
                <a:latin typeface="Gill Sans" pitchFamily="1" charset="0"/>
              </a:endParaRPr>
            </a:p>
          </p:txBody>
        </p:sp>
      </p:grpSp>
      <p:grpSp>
        <p:nvGrpSpPr>
          <p:cNvPr id="31" name="Group 1032"/>
          <p:cNvGrpSpPr>
            <a:grpSpLocks/>
          </p:cNvGrpSpPr>
          <p:nvPr/>
        </p:nvGrpSpPr>
        <p:grpSpPr bwMode="auto">
          <a:xfrm>
            <a:off x="2133600" y="2346920"/>
            <a:ext cx="1752600" cy="1752600"/>
            <a:chOff x="1344" y="1248"/>
            <a:chExt cx="1104" cy="1056"/>
          </a:xfrm>
        </p:grpSpPr>
        <p:sp>
          <p:nvSpPr>
            <p:cNvPr id="32" name="Oval 1033"/>
            <p:cNvSpPr>
              <a:spLocks noChangeArrowheads="1"/>
            </p:cNvSpPr>
            <p:nvPr/>
          </p:nvSpPr>
          <p:spPr bwMode="auto">
            <a:xfrm>
              <a:off x="1344" y="1248"/>
              <a:ext cx="1104" cy="105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Text Box 1034"/>
            <p:cNvSpPr txBox="1">
              <a:spLocks noChangeArrowheads="1"/>
            </p:cNvSpPr>
            <p:nvPr/>
          </p:nvSpPr>
          <p:spPr bwMode="auto">
            <a:xfrm>
              <a:off x="1502" y="1584"/>
              <a:ext cx="788" cy="38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1800" dirty="0">
                  <a:latin typeface="Gill Sans" pitchFamily="1" charset="0"/>
                </a:rPr>
                <a:t>Cultural tourism</a:t>
              </a:r>
              <a:endParaRPr kumimoji="1" lang="en-US" altLang="ja-JP" sz="2000" dirty="0">
                <a:latin typeface="Gill Sans" pitchFamily="1" charset="0"/>
              </a:endParaRPr>
            </a:p>
          </p:txBody>
        </p:sp>
      </p:grpSp>
      <p:grpSp>
        <p:nvGrpSpPr>
          <p:cNvPr id="34" name="Group 1036"/>
          <p:cNvGrpSpPr>
            <a:grpSpLocks/>
          </p:cNvGrpSpPr>
          <p:nvPr/>
        </p:nvGrpSpPr>
        <p:grpSpPr bwMode="auto">
          <a:xfrm>
            <a:off x="3505200" y="3413720"/>
            <a:ext cx="1828800" cy="1600200"/>
            <a:chOff x="3936" y="2064"/>
            <a:chExt cx="1104" cy="1056"/>
          </a:xfrm>
        </p:grpSpPr>
        <p:sp>
          <p:nvSpPr>
            <p:cNvPr id="35" name="Oval 1037"/>
            <p:cNvSpPr>
              <a:spLocks noChangeArrowheads="1"/>
            </p:cNvSpPr>
            <p:nvPr/>
          </p:nvSpPr>
          <p:spPr bwMode="auto">
            <a:xfrm>
              <a:off x="3984" y="2064"/>
              <a:ext cx="1008" cy="1056"/>
            </a:xfrm>
            <a:prstGeom prst="ellipse">
              <a:avLst/>
            </a:prstGeom>
            <a:solidFill>
              <a:srgbClr val="ABFFB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Text Box 1038"/>
            <p:cNvSpPr txBox="1">
              <a:spLocks noChangeArrowheads="1"/>
            </p:cNvSpPr>
            <p:nvPr/>
          </p:nvSpPr>
          <p:spPr bwMode="auto">
            <a:xfrm>
              <a:off x="3936" y="2400"/>
              <a:ext cx="1104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1800">
                  <a:latin typeface="Gill Sans" pitchFamily="1" charset="0"/>
                </a:rPr>
                <a:t>ECOTOURISM:</a:t>
              </a:r>
              <a:br>
                <a:rPr kumimoji="1" lang="en-US" altLang="ja-JP" sz="1800">
                  <a:latin typeface="Gill Sans" pitchFamily="1" charset="0"/>
                </a:rPr>
              </a:br>
              <a:r>
                <a:rPr kumimoji="1" lang="en-US" altLang="ja-JP" sz="1800">
                  <a:latin typeface="Gill Sans" pitchFamily="1" charset="0"/>
                </a:rPr>
                <a:t>nature</a:t>
              </a:r>
              <a:endParaRPr kumimoji="1" lang="en-US" altLang="ja-JP" sz="2000">
                <a:latin typeface="Gill Sans" pitchFamily="1" charset="0"/>
              </a:endParaRPr>
            </a:p>
          </p:txBody>
        </p:sp>
      </p:grpSp>
      <p:grpSp>
        <p:nvGrpSpPr>
          <p:cNvPr id="37" name="Group 1039"/>
          <p:cNvGrpSpPr>
            <a:grpSpLocks/>
          </p:cNvGrpSpPr>
          <p:nvPr/>
        </p:nvGrpSpPr>
        <p:grpSpPr bwMode="auto">
          <a:xfrm>
            <a:off x="1981200" y="3947120"/>
            <a:ext cx="1905000" cy="1905000"/>
            <a:chOff x="4560" y="1728"/>
            <a:chExt cx="1008" cy="1056"/>
          </a:xfrm>
        </p:grpSpPr>
        <p:sp>
          <p:nvSpPr>
            <p:cNvPr id="38" name="Oval 1040"/>
            <p:cNvSpPr>
              <a:spLocks noChangeArrowheads="1"/>
            </p:cNvSpPr>
            <p:nvPr/>
          </p:nvSpPr>
          <p:spPr bwMode="auto">
            <a:xfrm>
              <a:off x="4560" y="1728"/>
              <a:ext cx="1008" cy="1056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Text Box 1041"/>
            <p:cNvSpPr txBox="1">
              <a:spLocks noChangeArrowheads="1"/>
            </p:cNvSpPr>
            <p:nvPr/>
          </p:nvSpPr>
          <p:spPr bwMode="auto">
            <a:xfrm>
              <a:off x="4704" y="2064"/>
              <a:ext cx="72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1800" dirty="0">
                  <a:latin typeface="Gill Sans" pitchFamily="1" charset="0"/>
                </a:rPr>
                <a:t>Heritage tourism</a:t>
              </a:r>
              <a:endParaRPr kumimoji="1" lang="en-US" altLang="ja-JP" sz="2000" dirty="0">
                <a:latin typeface="Gill Sans" pitchFamily="1" charset="0"/>
              </a:endParaRPr>
            </a:p>
          </p:txBody>
        </p:sp>
      </p:grpSp>
      <p:grpSp>
        <p:nvGrpSpPr>
          <p:cNvPr id="40" name="Group 1042"/>
          <p:cNvGrpSpPr>
            <a:grpSpLocks/>
          </p:cNvGrpSpPr>
          <p:nvPr/>
        </p:nvGrpSpPr>
        <p:grpSpPr bwMode="auto">
          <a:xfrm>
            <a:off x="3581400" y="5013920"/>
            <a:ext cx="1371600" cy="1295400"/>
            <a:chOff x="2304" y="2928"/>
            <a:chExt cx="816" cy="768"/>
          </a:xfrm>
        </p:grpSpPr>
        <p:sp>
          <p:nvSpPr>
            <p:cNvPr id="41" name="Oval 1043"/>
            <p:cNvSpPr>
              <a:spLocks noChangeArrowheads="1"/>
            </p:cNvSpPr>
            <p:nvPr/>
          </p:nvSpPr>
          <p:spPr bwMode="auto">
            <a:xfrm>
              <a:off x="2304" y="2928"/>
              <a:ext cx="816" cy="768"/>
            </a:xfrm>
            <a:prstGeom prst="ellipse">
              <a:avLst/>
            </a:prstGeom>
            <a:solidFill>
              <a:srgbClr val="2BA99F"/>
            </a:solidFill>
            <a:ln w="57150">
              <a:solidFill>
                <a:srgbClr val="B53C1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Text Box 1044"/>
            <p:cNvSpPr txBox="1">
              <a:spLocks noChangeArrowheads="1"/>
            </p:cNvSpPr>
            <p:nvPr/>
          </p:nvSpPr>
          <p:spPr bwMode="auto">
            <a:xfrm>
              <a:off x="2352" y="3120"/>
              <a:ext cx="76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1800">
                  <a:latin typeface="Gill Sans" pitchFamily="1" charset="0"/>
                </a:rPr>
                <a:t>Indigenous tourism</a:t>
              </a:r>
              <a:endParaRPr kumimoji="1" lang="en-US" altLang="ja-JP" sz="2000">
                <a:latin typeface="Gill Sans" pitchFamily="1" charset="0"/>
              </a:endParaRPr>
            </a:p>
          </p:txBody>
        </p:sp>
      </p:grpSp>
      <p:grpSp>
        <p:nvGrpSpPr>
          <p:cNvPr id="43" name="Group 1048"/>
          <p:cNvGrpSpPr>
            <a:grpSpLocks/>
          </p:cNvGrpSpPr>
          <p:nvPr/>
        </p:nvGrpSpPr>
        <p:grpSpPr bwMode="auto">
          <a:xfrm>
            <a:off x="4800600" y="4556720"/>
            <a:ext cx="1524000" cy="1524000"/>
            <a:chOff x="2784" y="2592"/>
            <a:chExt cx="1008" cy="960"/>
          </a:xfrm>
        </p:grpSpPr>
        <p:sp>
          <p:nvSpPr>
            <p:cNvPr id="44" name="Oval 1049"/>
            <p:cNvSpPr>
              <a:spLocks noChangeArrowheads="1"/>
            </p:cNvSpPr>
            <p:nvPr/>
          </p:nvSpPr>
          <p:spPr bwMode="auto">
            <a:xfrm>
              <a:off x="2784" y="2592"/>
              <a:ext cx="1008" cy="960"/>
            </a:xfrm>
            <a:prstGeom prst="ellipse">
              <a:avLst/>
            </a:prstGeom>
            <a:solidFill>
              <a:srgbClr val="FFE489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Text Box 1050"/>
            <p:cNvSpPr txBox="1">
              <a:spLocks noChangeArrowheads="1"/>
            </p:cNvSpPr>
            <p:nvPr/>
          </p:nvSpPr>
          <p:spPr bwMode="auto">
            <a:xfrm>
              <a:off x="2928" y="283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1800">
                  <a:latin typeface="Gill Sans" pitchFamily="1" charset="0"/>
                </a:rPr>
                <a:t>Agri-</a:t>
              </a:r>
              <a:br>
                <a:rPr kumimoji="1" lang="en-US" altLang="ja-JP" sz="1800">
                  <a:latin typeface="Gill Sans" pitchFamily="1" charset="0"/>
                </a:rPr>
              </a:br>
              <a:r>
                <a:rPr kumimoji="1" lang="en-US" altLang="ja-JP" sz="1800">
                  <a:latin typeface="Gill Sans" pitchFamily="1" charset="0"/>
                </a:rPr>
                <a:t>tourism</a:t>
              </a:r>
              <a:endParaRPr kumimoji="1" lang="en-US" altLang="ja-JP" sz="2000">
                <a:latin typeface="Gill Sans" pitchFamily="1" charset="0"/>
              </a:endParaRPr>
            </a:p>
          </p:txBody>
        </p:sp>
      </p:grpSp>
      <p:sp>
        <p:nvSpPr>
          <p:cNvPr id="50" name="Text Box 1028" descr="Recycled paper"/>
          <p:cNvSpPr txBox="1">
            <a:spLocks noChangeArrowheads="1"/>
          </p:cNvSpPr>
          <p:nvPr/>
        </p:nvSpPr>
        <p:spPr bwMode="auto">
          <a:xfrm>
            <a:off x="217038" y="3780203"/>
            <a:ext cx="2122714" cy="36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b="1" dirty="0" smtClean="0">
                <a:latin typeface="Gill Sans" pitchFamily="1" charset="0"/>
              </a:rPr>
              <a:t>SUSTAINABLE</a:t>
            </a:r>
            <a:endParaRPr kumimoji="1" lang="en-US" altLang="ja-JP" sz="2000" b="1" dirty="0">
              <a:latin typeface="Gill Sans" pitchFamily="1" charset="0"/>
            </a:endParaRPr>
          </a:p>
        </p:txBody>
      </p:sp>
      <p:sp>
        <p:nvSpPr>
          <p:cNvPr id="51" name="Text Box 1028" descr="Recycled paper"/>
          <p:cNvSpPr txBox="1">
            <a:spLocks noChangeArrowheads="1"/>
          </p:cNvSpPr>
          <p:nvPr/>
        </p:nvSpPr>
        <p:spPr bwMode="auto">
          <a:xfrm>
            <a:off x="6769766" y="3779748"/>
            <a:ext cx="2122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 smtClean="0">
                <a:latin typeface="Gill Sans" pitchFamily="1" charset="0"/>
              </a:rPr>
              <a:t>TOURISM</a:t>
            </a:r>
            <a:endParaRPr kumimoji="1" lang="en-US" altLang="ja-JP" sz="2000" b="1" dirty="0">
              <a:latin typeface="Gill San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588224" y="764704"/>
            <a:ext cx="18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HISTORY</a:t>
            </a:r>
            <a:endParaRPr lang="en-US" altLang="ja-JP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95400" y="-228600"/>
            <a:ext cx="10591800" cy="7143750"/>
          </a:xfrm>
          <a:prstGeom prst="rect">
            <a:avLst/>
          </a:prstGeom>
          <a:noFill/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7138323" y="476672"/>
            <a:ext cx="2005677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ARCHAEOLOGY</a:t>
            </a:r>
            <a:endParaRPr lang="en-US" altLang="ja-JP" b="1" dirty="0">
              <a:solidFill>
                <a:schemeClr val="bg1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arches_ext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0600" y="0"/>
            <a:ext cx="10591800" cy="6913563"/>
          </a:xfrm>
          <a:prstGeom prst="rect">
            <a:avLst/>
          </a:prstGeom>
          <a:noFill/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010400" y="6096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  <a:latin typeface="Helvetica" pitchFamily="1" charset="0"/>
              </a:rPr>
              <a:t>GEOLOGY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9011" name="Rectangle 1027"/>
          <p:cNvSpPr>
            <a:spLocks noChangeArrowheads="1"/>
          </p:cNvSpPr>
          <p:nvPr/>
        </p:nvSpPr>
        <p:spPr bwMode="auto">
          <a:xfrm>
            <a:off x="6660232" y="476672"/>
            <a:ext cx="2156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  <a:latin typeface="Arial" charset="0"/>
              </a:rPr>
              <a:t>TRADITIONAL ARCHITECTURE</a:t>
            </a:r>
            <a:endParaRPr lang="en-US" altLang="ja-JP" sz="2000" b="1" dirty="0">
              <a:solidFill>
                <a:schemeClr val="bg1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print">
            <a:lum bright="30000" contrast="42000"/>
          </a:blip>
          <a:srcRect l="31795" t="15974" r="5420" b="17601"/>
          <a:stretch>
            <a:fillRect/>
          </a:stretch>
        </p:blipFill>
        <p:spPr bwMode="auto">
          <a:xfrm>
            <a:off x="0" y="0"/>
            <a:ext cx="9144000" cy="7013575"/>
          </a:xfrm>
          <a:prstGeom prst="rect">
            <a:avLst/>
          </a:prstGeom>
          <a:noFill/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6948264" y="1052736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  <a:latin typeface="Arial" charset="0"/>
              </a:rPr>
              <a:t>LOCAL MUSIC</a:t>
            </a:r>
            <a:endParaRPr lang="en-US" altLang="ja-JP" b="1" dirty="0">
              <a:solidFill>
                <a:schemeClr val="bg1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 r="10448"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7391400" y="45085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CUISINE</a:t>
            </a:r>
            <a:endParaRPr lang="en-US" altLang="ja-JP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 cstate="print">
            <a:lum bright="12000" contrast="16000"/>
          </a:blip>
          <a:srcRect l="26616" t="7143" b="32585"/>
          <a:stretch>
            <a:fillRect/>
          </a:stretch>
        </p:blipFill>
        <p:spPr bwMode="auto">
          <a:xfrm>
            <a:off x="0" y="0"/>
            <a:ext cx="5619750" cy="6858000"/>
          </a:xfrm>
          <a:prstGeom prst="rect">
            <a:avLst/>
          </a:prstGeom>
          <a:noFill/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172200" y="6858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LOCAL CRAFTS</a:t>
            </a:r>
            <a:endParaRPr lang="en-US" altLang="ja-JP" b="1">
              <a:solidFill>
                <a:schemeClr val="bg1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>
            <a:lum bright="12000" contrast="20000"/>
          </a:blip>
          <a:srcRect t="3711" b="17683"/>
          <a:stretch>
            <a:fillRect/>
          </a:stretch>
        </p:blipFill>
        <p:spPr bwMode="auto">
          <a:xfrm>
            <a:off x="3238500" y="0"/>
            <a:ext cx="5905500" cy="6858000"/>
          </a:xfrm>
          <a:prstGeom prst="rect">
            <a:avLst/>
          </a:prstGeom>
          <a:noFill/>
        </p:spPr>
      </p:pic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914400" y="7620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Arial" charset="0"/>
              </a:rPr>
              <a:t>ARTS</a:t>
            </a:r>
            <a:endParaRPr lang="en-US" altLang="ja-JP" b="1">
              <a:solidFill>
                <a:schemeClr val="bg1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Global Tourism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774160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World’s largest service industry (UNWTO)</a:t>
            </a:r>
          </a:p>
          <a:p>
            <a:r>
              <a:rPr lang="en-US" altLang="ja-JP" sz="2400" dirty="0" smtClean="0"/>
              <a:t>2008: 922 million outbound </a:t>
            </a:r>
            <a:r>
              <a:rPr lang="en-US" altLang="ja-JP" sz="2400" dirty="0" err="1" smtClean="0"/>
              <a:t>travellers</a:t>
            </a:r>
            <a:r>
              <a:rPr lang="en-US" altLang="ja-JP" sz="2400" dirty="0" smtClean="0"/>
              <a:t> spending</a:t>
            </a:r>
          </a:p>
          <a:p>
            <a:r>
              <a:rPr lang="en-US" altLang="ja-JP" sz="2400" dirty="0" smtClean="0"/>
              <a:t>over $856 billion</a:t>
            </a:r>
          </a:p>
          <a:p>
            <a:r>
              <a:rPr lang="en-US" altLang="ja-JP" sz="2400" dirty="0" smtClean="0"/>
              <a:t>Employs approximately 10% of global workforce</a:t>
            </a:r>
          </a:p>
          <a:p>
            <a:r>
              <a:rPr lang="en-US" altLang="ja-JP" sz="2400" dirty="0" smtClean="0"/>
              <a:t>Forecast: to grow 3-5% per annum until 2020</a:t>
            </a:r>
          </a:p>
          <a:p>
            <a:r>
              <a:rPr lang="en-US" altLang="ja-JP" sz="2400" dirty="0" smtClean="0">
                <a:ea typeface="ＭＳ Ｐゴシック" charset="-128"/>
              </a:rPr>
              <a:t>In 2020, international tourist arrivals is estimated to reach 1.6 billion tourists worldwide</a:t>
            </a:r>
          </a:p>
          <a:p>
            <a:r>
              <a:rPr lang="en-US" altLang="ja-JP" sz="2400" dirty="0" smtClean="0">
                <a:ea typeface="ＭＳ Ｐゴシック" charset="-128"/>
              </a:rPr>
              <a:t> International tourism generated a worldwide revenue of US$ 856 billion or 30% of world exports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74700" y="5445224"/>
            <a:ext cx="7397750" cy="963613"/>
            <a:chOff x="775310" y="4437112"/>
            <a:chExt cx="7397090" cy="96301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7727" y="4437113"/>
              <a:ext cx="1600530" cy="9628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71903" y="4437303"/>
              <a:ext cx="1500497" cy="9628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80673" y="4437303"/>
              <a:ext cx="1500497" cy="9628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355" y="4437112"/>
              <a:ext cx="1444229" cy="9628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775310" y="4437303"/>
            <a:ext cx="1500497" cy="962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7" imgW="1514686" imgH="990738" progId="">
                    <p:embed/>
                  </p:oleObj>
                </mc:Choice>
                <mc:Fallback>
                  <p:oleObj r:id="rId7" imgW="1514686" imgH="990738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310" y="4437303"/>
                          <a:ext cx="1500497" cy="9628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 smtClean="0"/>
              <a:t>WTO definition of Sustainable Tourism</a:t>
            </a:r>
            <a:endParaRPr kumimoji="1" lang="ja-JP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628800"/>
            <a:ext cx="8229600" cy="4105275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1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GB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‘Sustainable tourism development meets the needs of present tourists and host regions while protecting and enhancing opportunity for the future.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1" lang="en-GB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envisaged as leading to management of all resources in such a way that economic, social, and aesthetic needs can be fulfilled while maintaining cultural integrity, essential ecological processes, biological diversity, and life support systems’</a:t>
            </a:r>
            <a:endParaRPr kumimoji="1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1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92500" y="5949528"/>
            <a:ext cx="5429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GB" sz="2400" b="1">
                <a:solidFill>
                  <a:srgbClr val="000066"/>
                </a:solidFill>
                <a:latin typeface="Arial" charset="0"/>
              </a:rPr>
              <a:t>(World Tourism Organisation, 1997)</a:t>
            </a:r>
            <a:r>
              <a:rPr lang="en-GB" sz="2400">
                <a:solidFill>
                  <a:srgbClr val="000066"/>
                </a:solidFill>
                <a:latin typeface="Arial" charset="0"/>
              </a:rPr>
              <a:t> </a:t>
            </a:r>
            <a:endParaRPr lang="en-GB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Three Core Elements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340768"/>
            <a:ext cx="5194920" cy="45259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1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1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AutoNum type="arabicPeriod"/>
              <a:tabLst/>
              <a:defRPr/>
            </a:pPr>
            <a:r>
              <a:rPr kumimoji="1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1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holistic</a:t>
            </a:r>
            <a:r>
              <a:rPr kumimoji="1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 – environment, economy and society/culture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AutoNum type="arabicPeriod"/>
              <a:tabLst/>
              <a:defRPr/>
            </a:pPr>
            <a:r>
              <a:rPr kumimoji="1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1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1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dimension – long term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AutoNum type="arabicPeriod"/>
              <a:tabLst/>
              <a:defRPr/>
            </a:pPr>
            <a:r>
              <a:rPr kumimoji="1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</a:t>
            </a:r>
            <a:r>
              <a:rPr kumimoji="1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stakeholders</a:t>
            </a:r>
          </a:p>
        </p:txBody>
      </p:sp>
      <p:pic>
        <p:nvPicPr>
          <p:cNvPr id="5" name="Picture 3" descr="Kenya 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224" y="4854671"/>
            <a:ext cx="2227164" cy="1670673"/>
          </a:xfrm>
          <a:noFill/>
        </p:spPr>
      </p:pic>
      <p:pic>
        <p:nvPicPr>
          <p:cNvPr id="6" name="Picture 4" descr="Kenya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25404" y="1542303"/>
            <a:ext cx="2152805" cy="1410417"/>
          </a:xfrm>
          <a:prstGeom prst="rect">
            <a:avLst/>
          </a:prstGeom>
          <a:noFill/>
        </p:spPr>
      </p:pic>
      <p:pic>
        <p:nvPicPr>
          <p:cNvPr id="7" name="Picture 5" descr="Kenya 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52389" y="3198487"/>
            <a:ext cx="2098835" cy="1410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475656" y="1632992"/>
            <a:ext cx="3886200" cy="3657600"/>
          </a:xfrm>
          <a:prstGeom prst="ellipse">
            <a:avLst/>
          </a:prstGeom>
          <a:noFill/>
          <a:ln w="76200" cmpd="tri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14056" y="1556792"/>
            <a:ext cx="3886200" cy="3657600"/>
          </a:xfrm>
          <a:prstGeom prst="ellipse">
            <a:avLst/>
          </a:prstGeom>
          <a:noFill/>
          <a:ln w="76200" cmpd="tri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2656" y="2906167"/>
            <a:ext cx="2286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400" b="1">
                <a:latin typeface="Times New Roman" pitchFamily="18" charset="0"/>
                <a:ea typeface="Osaka" charset="-128"/>
              </a:rPr>
              <a:t>Environment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33056" y="5823992"/>
            <a:ext cx="2286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400" b="1">
                <a:latin typeface="Times New Roman" pitchFamily="18" charset="0"/>
                <a:ea typeface="Osaka" charset="-128"/>
              </a:rPr>
              <a:t>Economy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74544" y="2258467"/>
            <a:ext cx="2286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400" b="1" dirty="0">
                <a:latin typeface="Times New Roman" pitchFamily="18" charset="0"/>
                <a:ea typeface="Osaka" charset="-128"/>
              </a:rPr>
              <a:t>Society &amp; culture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5922837">
            <a:off x="6246887" y="4862761"/>
            <a:ext cx="1452563" cy="327025"/>
          </a:xfrm>
          <a:prstGeom prst="curvedDownArrow">
            <a:avLst>
              <a:gd name="adj1" fmla="val 88835"/>
              <a:gd name="adj2" fmla="val 177670"/>
              <a:gd name="adj3" fmla="val 3333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3065803">
            <a:off x="1780456" y="5366792"/>
            <a:ext cx="1452563" cy="327025"/>
          </a:xfrm>
          <a:prstGeom prst="curvedDownArrow">
            <a:avLst>
              <a:gd name="adj1" fmla="val 88835"/>
              <a:gd name="adj2" fmla="val 177670"/>
              <a:gd name="adj3" fmla="val 3333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76504">
            <a:off x="3920406" y="2013992"/>
            <a:ext cx="1452563" cy="327025"/>
          </a:xfrm>
          <a:prstGeom prst="curvedDownArrow">
            <a:avLst>
              <a:gd name="adj1" fmla="val 88835"/>
              <a:gd name="adj2" fmla="val 177670"/>
              <a:gd name="adj3" fmla="val 3333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699792" y="2895600"/>
            <a:ext cx="3886200" cy="3657600"/>
          </a:xfrm>
          <a:prstGeom prst="ellipse">
            <a:avLst/>
          </a:prstGeom>
          <a:noFill/>
          <a:ln w="76200" cmpd="tri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Balanced Priorities</a:t>
            </a:r>
            <a:endParaRPr kumimoji="1" lang="ja-JP" altLang="en-US" dirty="0"/>
          </a:p>
        </p:txBody>
      </p: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2413249" y="1772816"/>
            <a:ext cx="4535487" cy="4541837"/>
            <a:chOff x="1429" y="705"/>
            <a:chExt cx="2857" cy="2861"/>
          </a:xfrm>
        </p:grpSpPr>
      </p:grp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36986" y="2066503"/>
            <a:ext cx="4967288" cy="4032250"/>
          </a:xfrm>
          <a:prstGeom prst="pentagon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GB" b="1">
              <a:ea typeface="Osaka" charset="-12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6" y="2858666"/>
            <a:ext cx="1584325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ea typeface="Osaka" charset="-128"/>
              </a:rPr>
              <a:t>Well-being of society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60949" y="1779166"/>
            <a:ext cx="31686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400">
                <a:ea typeface="Osaka" charset="-128"/>
              </a:rPr>
              <a:t>Economic health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04274" y="3003128"/>
            <a:ext cx="21590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400">
                <a:ea typeface="Osaka" charset="-128"/>
              </a:rPr>
              <a:t>Guest satisfaction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12111" y="5738391"/>
            <a:ext cx="28813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400">
                <a:ea typeface="Osaka" charset="-128"/>
              </a:rPr>
              <a:t>Healthy culture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5899" y="5162128"/>
            <a:ext cx="2159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400" dirty="0" smtClean="0">
                <a:ea typeface="Osaka" charset="-128"/>
              </a:rPr>
              <a:t>Protection </a:t>
            </a:r>
            <a:endParaRPr lang="en-GB" sz="2400" dirty="0">
              <a:ea typeface="Osaka" charset="-128"/>
            </a:endParaRPr>
          </a:p>
          <a:p>
            <a:r>
              <a:rPr lang="en-GB" sz="2400" dirty="0">
                <a:ea typeface="Osaka" charset="-128"/>
              </a:rPr>
              <a:t>of natural resources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284911" y="2137941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 b="1"/>
          </a:p>
        </p:txBody>
      </p:sp>
      <p:cxnSp>
        <p:nvCxnSpPr>
          <p:cNvPr id="12" name="AutoShape 12"/>
          <p:cNvCxnSpPr>
            <a:cxnSpLocks noChangeShapeType="1"/>
            <a:stCxn id="5" idx="4"/>
            <a:endCxn id="5" idx="4"/>
          </p:cNvCxnSpPr>
          <p:nvPr/>
        </p:nvCxnSpPr>
        <p:spPr bwMode="auto">
          <a:xfrm>
            <a:off x="5839074" y="6098753"/>
            <a:ext cx="0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845049" y="3650828"/>
            <a:ext cx="3887787" cy="23764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 b="1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1763961" y="3577803"/>
            <a:ext cx="4032250" cy="25209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 b="1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772024" y="2210966"/>
            <a:ext cx="1439862" cy="38893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 b="1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284911" y="2066503"/>
            <a:ext cx="1511300" cy="40322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 b="1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763961" y="3577803"/>
            <a:ext cx="5040313" cy="730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ja-JP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z="3600" dirty="0" smtClean="0"/>
              <a:t>Issues of ethical concern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8198" y="1772816"/>
            <a:ext cx="809625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 with host community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1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of employees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1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 of products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1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Attitude to the natural environment</a:t>
            </a:r>
          </a:p>
        </p:txBody>
      </p:sp>
      <p:pic>
        <p:nvPicPr>
          <p:cNvPr id="5" name="Picture 11" descr="Kenya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1556792"/>
            <a:ext cx="2952849" cy="2215063"/>
          </a:xfrm>
          <a:prstGeom prst="rect">
            <a:avLst/>
          </a:prstGeom>
        </p:spPr>
      </p:pic>
      <p:pic>
        <p:nvPicPr>
          <p:cNvPr id="6" name="Picture 7" descr="Dubai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78442"/>
            <a:ext cx="2915816" cy="21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Sustainability Tools</a:t>
            </a:r>
            <a:endParaRPr kumimoji="1" lang="ja-JP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1628801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363" indent="-360363" algn="just"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Sustainable tourism development plans</a:t>
            </a:r>
          </a:p>
          <a:p>
            <a:pPr marL="360363" indent="-360363" algn="just"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Agenda 21 (regional, local)</a:t>
            </a:r>
          </a:p>
          <a:p>
            <a:pPr marL="360363" indent="-360363" algn="just"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Legislation and regulations: land use, infrastructure development,  heritage assets</a:t>
            </a:r>
          </a:p>
          <a:p>
            <a:pPr marL="360363" indent="-360363" algn="just"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Management plans for protected natural areas and archaeological sites</a:t>
            </a:r>
          </a:p>
          <a:p>
            <a:pPr marL="360363" indent="-360363" algn="just"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Carrying capacity of tourism sites </a:t>
            </a:r>
          </a:p>
          <a:p>
            <a:pPr marL="360363" indent="-360363" algn="just"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Sustainability certification</a:t>
            </a:r>
          </a:p>
          <a:p>
            <a:pPr marL="360363" indent="-360363" algn="just">
              <a:spcBef>
                <a:spcPct val="50000"/>
              </a:spcBef>
              <a:buFontTx/>
              <a:buChar char="•"/>
            </a:pP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Indicators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Example: Indicators</a:t>
            </a:r>
            <a:endParaRPr kumimoji="1" lang="ja-JP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1800671"/>
            <a:ext cx="8496300" cy="414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2113" lvl="1" indent="-2016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400" b="1" dirty="0" smtClean="0">
                <a:solidFill>
                  <a:srgbClr val="990000"/>
                </a:solidFill>
                <a:latin typeface="Times New Roman" charset="0"/>
              </a:rPr>
              <a:t>Socio-cultural</a:t>
            </a:r>
            <a:r>
              <a:rPr lang="en-GB" sz="2400" dirty="0" smtClean="0">
                <a:latin typeface="Times New Roman" charset="0"/>
              </a:rPr>
              <a:t> </a:t>
            </a:r>
            <a:r>
              <a:rPr lang="en-GB" sz="2400" dirty="0">
                <a:latin typeface="Times New Roman" charset="0"/>
              </a:rPr>
              <a:t>(covering issues related to community wellbeing, cultural assets, community participation, tourist wellbeing)</a:t>
            </a:r>
          </a:p>
          <a:p>
            <a:pPr marL="392113" lvl="1" indent="-2016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400" b="1" dirty="0">
                <a:solidFill>
                  <a:srgbClr val="990000"/>
                </a:solidFill>
                <a:latin typeface="Times New Roman" charset="0"/>
              </a:rPr>
              <a:t>Economic</a:t>
            </a:r>
            <a:r>
              <a:rPr lang="en-GB" sz="2400" dirty="0">
                <a:latin typeface="Times New Roman" charset="0"/>
              </a:rPr>
              <a:t> (covering capture of benefits, sustaining the tourist product)</a:t>
            </a:r>
          </a:p>
          <a:p>
            <a:pPr marL="392113" lvl="1" indent="-2016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400" b="1" dirty="0">
                <a:solidFill>
                  <a:srgbClr val="990000"/>
                </a:solidFill>
                <a:latin typeface="Times New Roman" charset="0"/>
              </a:rPr>
              <a:t>Environmental</a:t>
            </a:r>
            <a:r>
              <a:rPr lang="en-GB" sz="2400" dirty="0">
                <a:latin typeface="Times New Roman" charset="0"/>
              </a:rPr>
              <a:t> (covering protection of valuable natural assets, managing scarce resources, limiting the impacts of tourism activity)</a:t>
            </a:r>
          </a:p>
          <a:p>
            <a:pPr marL="392113" lvl="1" indent="-2016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400" b="1" dirty="0">
                <a:solidFill>
                  <a:srgbClr val="990000"/>
                </a:solidFill>
                <a:latin typeface="Times New Roman" charset="0"/>
              </a:rPr>
              <a:t>Tourism planning and management</a:t>
            </a:r>
            <a:r>
              <a:rPr lang="en-GB" sz="2400" dirty="0">
                <a:latin typeface="Times New Roman" charset="0"/>
              </a:rPr>
              <a:t> (destination planning and control, designing products and services, controlling tourist activity and managing quality) </a:t>
            </a:r>
          </a:p>
          <a:p>
            <a:pPr marL="392113" lvl="1" indent="-2016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400" b="1" dirty="0">
                <a:solidFill>
                  <a:srgbClr val="990000"/>
                </a:solidFill>
                <a:latin typeface="Times New Roman" charset="0"/>
              </a:rPr>
              <a:t>Responding to Global issues</a:t>
            </a:r>
            <a:r>
              <a:rPr lang="en-GB" sz="2400" dirty="0">
                <a:latin typeface="Times New Roman" charset="0"/>
              </a:rPr>
              <a:t> (</a:t>
            </a:r>
            <a:r>
              <a:rPr lang="en-GB" sz="2400" dirty="0" err="1">
                <a:latin typeface="Times New Roman" charset="0"/>
              </a:rPr>
              <a:t>e.g</a:t>
            </a:r>
            <a:r>
              <a:rPr lang="en-GB" sz="2400" dirty="0">
                <a:latin typeface="Times New Roman" charset="0"/>
              </a:rPr>
              <a:t> climate change, epidemics, sex tourism</a:t>
            </a:r>
            <a:r>
              <a:rPr lang="en-GB" sz="2400" dirty="0" smtClean="0">
                <a:latin typeface="Times New Roman" charset="0"/>
              </a:rPr>
              <a:t>)</a:t>
            </a:r>
            <a:endParaRPr lang="en-GB" dirty="0">
              <a:latin typeface="Times New Roman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dirty="0">
              <a:latin typeface="Times New Roman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World Tourism Organization</a:t>
            </a:r>
            <a:endParaRPr kumimoji="1" lang="ja-JP" alt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1412776"/>
            <a:ext cx="44748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 Specialized Agency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Headquarters in Madrid, Spain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Intergovernmental organization with 150 Member States and Territories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350 Affiliate Members: private sector (tourism trade associations, major airlines, hotels, tour operators), local authorities, education and research institutions, NGOs</a:t>
            </a:r>
          </a:p>
        </p:txBody>
      </p:sp>
      <p:pic>
        <p:nvPicPr>
          <p:cNvPr id="5" name="Picture 4" descr="LogoText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1524"/>
            <a:ext cx="3886200" cy="16637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534" y="5754960"/>
            <a:ext cx="8135938" cy="914400"/>
          </a:xfrm>
          <a:prstGeom prst="rect">
            <a:avLst/>
          </a:prstGeom>
          <a:ln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1" lang="es-ES" altLang="ja-JP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www.world-tourism.org/sustainable</a:t>
            </a:r>
            <a:endParaRPr kumimoji="1" lang="es-E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7170" name="Picture 2" descr="https://encrypted-tbn3.gstatic.com/images?q=tbn:ANd9GcQWpS698o1rX1SABd88KXEFObtGD48V5mV2SsLnoJ7qqErw9sE6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World Tourism Organization</a:t>
            </a:r>
            <a:endParaRPr kumimoji="1" lang="ja-JP" alt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93700" y="1518122"/>
            <a:ext cx="3962400" cy="269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/>
              <a:t>Regional Representation Sections: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Africa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Europe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Americas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Middle East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Asia-Pacific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789488" y="1484784"/>
            <a:ext cx="4103687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Program Activity Sections: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Tourism Statistics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Market Intelligence and Promotion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Human Resources Development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990000"/>
                </a:solidFill>
              </a:rPr>
              <a:t>Sustainable Development of Tourism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Quality of Tourism Development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Press and Communication, Documentation, Publications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23850" y="4501034"/>
            <a:ext cx="4176713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Affiliate Members:</a:t>
            </a:r>
          </a:p>
          <a:p>
            <a:pPr>
              <a:spcBef>
                <a:spcPct val="20000"/>
              </a:spcBef>
            </a:pPr>
            <a:r>
              <a:rPr lang="en-US" sz="2000"/>
              <a:t>Business Council</a:t>
            </a:r>
          </a:p>
          <a:p>
            <a:pPr>
              <a:spcBef>
                <a:spcPct val="20000"/>
              </a:spcBef>
            </a:pPr>
            <a:r>
              <a:rPr lang="en-US" sz="2000"/>
              <a:t>Education Council</a:t>
            </a:r>
          </a:p>
          <a:p>
            <a:pPr>
              <a:spcBef>
                <a:spcPct val="20000"/>
              </a:spcBef>
            </a:pPr>
            <a:r>
              <a:rPr lang="es-ES" altLang="ja-JP" sz="2000">
                <a:ea typeface="ＭＳ Ｐゴシック" charset="-128"/>
              </a:rPr>
              <a:t>Destination Management Programme</a:t>
            </a:r>
            <a:endParaRPr lang="hu-H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ea typeface="ＭＳ Ｐゴシック" charset="-128"/>
              </a:rPr>
              <a:t>The Global Sustainable Tourism Criteria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484784"/>
            <a:ext cx="77724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WHAT IS GSTC?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1" lang="en-US" altLang="ja-JP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 set of 37 criteria intended to frame the main components of sustainable tourism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 criteria are organized around the four pillars of sustainable tourism: </a:t>
            </a:r>
          </a:p>
          <a:p>
            <a:pPr marL="54864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effective sustainability planning</a:t>
            </a:r>
          </a:p>
          <a:p>
            <a:pPr marL="54864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maximizing social and economic benefits to the local community </a:t>
            </a:r>
          </a:p>
          <a:p>
            <a:pPr marL="54864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reduction of negative impacts to cultural heritage</a:t>
            </a:r>
          </a:p>
          <a:p>
            <a:pPr marL="54864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reduction of negative impacts to environmental heritage</a:t>
            </a:r>
          </a:p>
          <a:p>
            <a:pPr marL="548640" marR="0" lvl="1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1" lang="en-US" altLang="ja-JP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1" lang="en-US" altLang="ja-JP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361384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61384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61384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361384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Global Tourism</a:t>
            </a:r>
            <a:endParaRPr kumimoji="1" lang="ja-JP" alt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512" y="1196752"/>
          <a:ext cx="9144000" cy="518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Gráfico" r:id="rId3" imgW="9316800" imgH="5284800" progId="MSGraph.Chart.8">
                  <p:embed/>
                </p:oleObj>
              </mc:Choice>
              <mc:Fallback>
                <p:oleObj name="Gráfico" r:id="rId3" imgW="9316800" imgH="5284800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" y="1196752"/>
                        <a:ext cx="9144000" cy="518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76400" y="3048000"/>
            <a:ext cx="3810000" cy="1295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altLang="ja-JP" sz="3200" b="1" i="1" dirty="0">
                <a:latin typeface="Times New Roman" charset="0"/>
                <a:ea typeface="ＭＳ Ｐゴシック" charset="-128"/>
              </a:rPr>
              <a:t>Forty-fold increase</a:t>
            </a:r>
          </a:p>
          <a:p>
            <a:pPr algn="ctr" eaLnBrk="0" hangingPunct="0"/>
            <a:r>
              <a:rPr lang="es-ES" altLang="ja-JP" sz="3200" b="1" i="1" dirty="0">
                <a:latin typeface="Times New Roman" charset="0"/>
                <a:ea typeface="ＭＳ Ｐゴシック" charset="-128"/>
              </a:rPr>
              <a:t>from 1950 to 2000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05600" y="3048000"/>
            <a:ext cx="2209800" cy="1219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altLang="ja-JP" sz="3200" b="1" i="1">
                <a:latin typeface="Times New Roman" charset="0"/>
                <a:ea typeface="ＭＳ Ｐゴシック" charset="-128"/>
              </a:rPr>
              <a:t>Tripling in </a:t>
            </a:r>
          </a:p>
          <a:p>
            <a:pPr algn="ctr" eaLnBrk="0" hangingPunct="0"/>
            <a:r>
              <a:rPr lang="es-ES" altLang="ja-JP" sz="3200" b="1" i="1">
                <a:latin typeface="Times New Roman" charset="0"/>
                <a:ea typeface="ＭＳ Ｐゴシック" charset="-128"/>
              </a:rPr>
              <a:t>two decades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Going Beyond Green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305800" cy="434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Sustainable Tourism (ST) is: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Holistic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because sustainability is about more than just the environment: it incorporates culture and heritage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Place-based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this works from the bottom up, requiring the participation of the people who know the place best - its residents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Marketable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 can create financial incentives for good destination management, which in turn generates more interest - and spending - by tourists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Competitive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 emphasizes, enhances and encourages development of the most unique aspects of a destination, making it a more desirable place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And most of all …</a:t>
            </a:r>
            <a:endParaRPr kumimoji="1" lang="ja-JP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412776"/>
            <a:ext cx="6096000" cy="5029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Sustainable </a:t>
            </a:r>
            <a:r>
              <a:rPr lang="en-US" altLang="ja-JP" sz="3200" b="1" dirty="0" smtClean="0"/>
              <a:t>tourism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engages tourists, who have a more authentic experience…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residents,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gain a deeper appreciation for what makes their place unique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Users\eharms\Pictures\1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068960"/>
            <a:ext cx="1524484" cy="21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eharms\Pictures\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492914" cy="174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572" y="4365104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outer banks pier"/>
          <p:cNvPicPr>
            <a:picLocks noChangeAspect="1" noChangeArrowheads="1"/>
          </p:cNvPicPr>
          <p:nvPr/>
        </p:nvPicPr>
        <p:blipFill>
          <a:blip r:embed="rId2" cstate="print"/>
          <a:srcRect l="17300" t="1674" r="1680" b="7330"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51920" y="3171165"/>
            <a:ext cx="4953000" cy="2555188"/>
          </a:xfrm>
          <a:prstGeom prst="rect">
            <a:avLst/>
          </a:prstGeom>
          <a:noFill/>
          <a:ln/>
        </p:spPr>
        <p:txBody>
          <a:bodyPr vert="horz" lIns="92075" tIns="46038" rIns="92075" bIns="4603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 how does sustainable tourism enhance and protect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multicultural societies?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 pitchFamily="1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Contact me …	</a:t>
            </a:r>
            <a:endParaRPr kumimoji="1" lang="ja-JP" alt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84797" y="3605932"/>
            <a:ext cx="39004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ea typeface="ＭＳ Ｐゴシック" charset="-128"/>
              </a:rPr>
              <a:t>Send me an email anytime!</a:t>
            </a:r>
          </a:p>
          <a:p>
            <a:pPr algn="ctr"/>
            <a:endParaRPr lang="en-US" altLang="ja-JP" sz="2000">
              <a:ea typeface="ＭＳ Ｐゴシック" charset="-128"/>
            </a:endParaRPr>
          </a:p>
          <a:p>
            <a:pPr algn="ctr"/>
            <a:r>
              <a:rPr lang="en-US" altLang="ja-JP" sz="2000">
                <a:ea typeface="ＭＳ Ｐゴシック" charset="-128"/>
              </a:rPr>
              <a:t>Hari Srinivas</a:t>
            </a:r>
            <a:endParaRPr lang="en-US" altLang="ja-JP" sz="1200">
              <a:ea typeface="ＭＳ Ｐゴシック" charset="-128"/>
            </a:endParaRPr>
          </a:p>
          <a:p>
            <a:pPr algn="ctr"/>
            <a:r>
              <a:rPr lang="en-US" altLang="ja-JP" b="1">
                <a:ea typeface="ＭＳ Ｐゴシック" charset="-128"/>
              </a:rPr>
              <a:t>hari.srinivas@kwansei.ac.jp</a:t>
            </a:r>
            <a:endParaRPr lang="en-US" altLang="ja-JP" sz="4000" b="1">
              <a:ea typeface="ＭＳ Ｐゴシック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3585" y="5734997"/>
            <a:ext cx="8027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 dirty="0">
                <a:ea typeface="ＭＳ Ｐゴシック" charset="-128"/>
              </a:rPr>
              <a:t>IMPORTANT: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algn="ctr"/>
            <a:r>
              <a:rPr lang="en-US" altLang="ja-JP" dirty="0">
                <a:ea typeface="ＭＳ Ｐゴシック" charset="-128"/>
              </a:rPr>
              <a:t>When you send an email, please always put “[ZEMI]” in the subject line!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11760" y="1916832"/>
            <a:ext cx="421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ea typeface="ＭＳ Ｐゴシック" charset="-128"/>
              </a:rPr>
              <a:t>Resources, websites, ideas, notes will be available online: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79947" y="2402607"/>
            <a:ext cx="5569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ea typeface="ＭＳ Ｐゴシック" charset="-128"/>
              </a:rPr>
              <a:t>www.gdrc.info/sms</a:t>
            </a:r>
            <a:r>
              <a:rPr lang="en-US" altLang="ja-JP" sz="3200" b="1" dirty="0" smtClean="0">
                <a:ea typeface="ＭＳ Ｐゴシック" charset="-128"/>
              </a:rPr>
              <a:t>/</a:t>
            </a:r>
            <a:endParaRPr lang="en-US" altLang="ja-JP" sz="3200" b="1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Basic Tourism concepts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sz="2400" dirty="0" smtClean="0">
                <a:ea typeface="ＭＳ Ｐゴシック" charset="-128"/>
              </a:rPr>
              <a:t>Tourism arises from the movement of people to, and their stay in, various destinations</a:t>
            </a:r>
          </a:p>
          <a:p>
            <a:r>
              <a:rPr lang="en-US" altLang="ja-JP" sz="2400" dirty="0" smtClean="0">
                <a:ea typeface="ＭＳ Ｐゴシック" charset="-128"/>
              </a:rPr>
              <a:t>There are two elements in all tourism; the journey to the destination and the stay including activities at the destination; </a:t>
            </a:r>
          </a:p>
          <a:p>
            <a:r>
              <a:rPr lang="en-US" altLang="ja-JP" sz="2400" dirty="0" smtClean="0">
                <a:ea typeface="ＭＳ Ｐゴシック" charset="-128"/>
              </a:rPr>
              <a:t>The journey and the stay take place outside the normal place of residence and work, so that tourism gives rise to other activities as well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Tourism Sector</a:t>
            </a:r>
            <a:endParaRPr kumimoji="1" lang="ja-JP" alt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468313" y="3473723"/>
            <a:ext cx="79914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en-GB"/>
              <a:t>Tourism provides</a:t>
            </a:r>
            <a:r>
              <a:rPr lang="en-GB" b="1"/>
              <a:t> a wide range of economic opportunities, </a:t>
            </a:r>
            <a:r>
              <a:rPr lang="en-GB"/>
              <a:t>especially for developing and least developed countries: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en-GB"/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en-GB"/>
              <a:t>Transport, communications, infrastructure, education, security, health, immigration, customs, </a:t>
            </a:r>
            <a:r>
              <a:rPr lang="en-GB" b="1"/>
              <a:t>accommodation</a:t>
            </a:r>
            <a:r>
              <a:rPr lang="en-GB"/>
              <a:t>, </a:t>
            </a:r>
            <a:r>
              <a:rPr lang="en-GB" b="1"/>
              <a:t>agriculture</a:t>
            </a:r>
            <a:r>
              <a:rPr lang="en-GB"/>
              <a:t> and </a:t>
            </a:r>
            <a:r>
              <a:rPr lang="en-GB" b="1"/>
              <a:t>creative industries</a:t>
            </a:r>
            <a:endParaRPr lang="en-GB"/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en-GB"/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en-GB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0848"/>
            <a:ext cx="7524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Tourism Value Chain</a:t>
            </a:r>
            <a:endParaRPr kumimoji="1" lang="ja-JP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640960" cy="424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Tourism links</a:t>
            </a:r>
            <a:endParaRPr kumimoji="1" lang="ja-JP" altLang="en-US" dirty="0"/>
          </a:p>
        </p:txBody>
      </p:sp>
      <p:graphicFrame>
        <p:nvGraphicFramePr>
          <p:cNvPr id="4" name="Diagram 4"/>
          <p:cNvGraphicFramePr/>
          <p:nvPr/>
        </p:nvGraphicFramePr>
        <p:xfrm>
          <a:off x="1691680" y="1628800"/>
          <a:ext cx="5772150" cy="470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Sustainable Tourism</a:t>
            </a:r>
            <a:endParaRPr kumimoji="1" lang="ja-JP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65712" y="3883496"/>
            <a:ext cx="4800600" cy="2133600"/>
          </a:xfrm>
          <a:prstGeom prst="rect">
            <a:avLst/>
          </a:prstGeom>
          <a:solidFill>
            <a:srgbClr val="ABFFB1"/>
          </a:solidFill>
          <a:ln w="571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4008" y="4437112"/>
            <a:ext cx="373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 dirty="0">
                <a:latin typeface="Gill Sans" pitchFamily="1" charset="0"/>
              </a:rPr>
              <a:t>SUSTAINABLE TOURISM:</a:t>
            </a:r>
            <a:br>
              <a:rPr kumimoji="1" lang="en-US" altLang="ja-JP" sz="2000" b="1" dirty="0">
                <a:latin typeface="Gill Sans" pitchFamily="1" charset="0"/>
              </a:rPr>
            </a:br>
            <a:r>
              <a:rPr lang="en-US" altLang="ja-JP" sz="2000" b="1" dirty="0" smtClean="0">
                <a:latin typeface="Gill Sans" pitchFamily="1" charset="0"/>
              </a:rPr>
              <a:t>D</a:t>
            </a:r>
            <a:r>
              <a:rPr kumimoji="1" lang="en-US" altLang="ja-JP" sz="2000" b="1" dirty="0" smtClean="0">
                <a:latin typeface="Gill Sans" pitchFamily="1" charset="0"/>
              </a:rPr>
              <a:t>o </a:t>
            </a:r>
            <a:r>
              <a:rPr kumimoji="1" lang="en-US" altLang="ja-JP" sz="2000" b="1" dirty="0">
                <a:latin typeface="Gill Sans" pitchFamily="1" charset="0"/>
              </a:rPr>
              <a:t>no </a:t>
            </a:r>
            <a:r>
              <a:rPr kumimoji="1" lang="en-US" altLang="ja-JP" sz="2000" b="1" dirty="0" smtClean="0">
                <a:latin typeface="Gill Sans" pitchFamily="1" charset="0"/>
              </a:rPr>
              <a:t>harm, and celebrate the Place</a:t>
            </a:r>
            <a:endParaRPr kumimoji="1" lang="en-US" altLang="ja-JP" sz="2000" b="1" dirty="0">
              <a:latin typeface="Gill Sans" pitchFamily="1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675312" y="3883496"/>
            <a:ext cx="4267200" cy="0"/>
          </a:xfrm>
          <a:prstGeom prst="line">
            <a:avLst/>
          </a:prstGeom>
          <a:noFill/>
          <a:ln w="57150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下カーブ矢印 12"/>
          <p:cNvSpPr/>
          <p:nvPr/>
        </p:nvSpPr>
        <p:spPr>
          <a:xfrm>
            <a:off x="2411760" y="1772816"/>
            <a:ext cx="3744416" cy="20882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9512" y="2664296"/>
            <a:ext cx="3733800" cy="3429000"/>
            <a:chOff x="336" y="2064"/>
            <a:chExt cx="2064" cy="177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36" y="2064"/>
              <a:ext cx="2016" cy="1776"/>
            </a:xfrm>
            <a:prstGeom prst="rect">
              <a:avLst/>
            </a:prstGeom>
            <a:solidFill>
              <a:srgbClr val="FFA0B9"/>
            </a:solidFill>
            <a:ln w="57150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36" y="2160"/>
              <a:ext cx="2064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 dirty="0">
                  <a:latin typeface="Gill Sans" pitchFamily="1" charset="0"/>
                </a:rPr>
                <a:t>UNSUSTAINABLE TOURISM:</a:t>
              </a:r>
              <a:endParaRPr kumimoji="1" lang="en-US" altLang="ja-JP" sz="1600" dirty="0">
                <a:latin typeface="Gill Sans" pitchFamily="1" charset="0"/>
              </a:endParaRPr>
            </a:p>
            <a:p>
              <a:pPr lvl="1">
                <a:spcBef>
                  <a:spcPct val="50000"/>
                </a:spcBef>
              </a:pPr>
              <a:r>
                <a:rPr kumimoji="1" lang="en-US" altLang="ja-JP" sz="1800" dirty="0">
                  <a:latin typeface="Gill Sans" pitchFamily="1" charset="0"/>
                </a:rPr>
                <a:t>• Overcrowding</a:t>
              </a:r>
            </a:p>
            <a:p>
              <a:pPr lvl="1">
                <a:spcBef>
                  <a:spcPct val="50000"/>
                </a:spcBef>
              </a:pPr>
              <a:r>
                <a:rPr kumimoji="1" lang="en-US" altLang="ja-JP" sz="1800" dirty="0">
                  <a:latin typeface="Gill Sans" pitchFamily="1" charset="0"/>
                </a:rPr>
                <a:t>• Lower quality of experience</a:t>
              </a:r>
            </a:p>
            <a:p>
              <a:pPr lvl="1">
                <a:spcBef>
                  <a:spcPct val="50000"/>
                </a:spcBef>
              </a:pPr>
              <a:r>
                <a:rPr kumimoji="1" lang="en-US" altLang="ja-JP" sz="1800" dirty="0">
                  <a:latin typeface="Gill Sans" pitchFamily="1" charset="0"/>
                </a:rPr>
                <a:t>• Loss of distinctiveness</a:t>
              </a:r>
            </a:p>
            <a:p>
              <a:pPr lvl="1">
                <a:spcBef>
                  <a:spcPct val="50000"/>
                </a:spcBef>
              </a:pPr>
              <a:r>
                <a:rPr kumimoji="1" lang="en-US" altLang="ja-JP" sz="1800" dirty="0">
                  <a:latin typeface="Gill Sans" pitchFamily="1" charset="0"/>
                </a:rPr>
                <a:t>• Erosion of culture and </a:t>
              </a:r>
              <a:br>
                <a:rPr kumimoji="1" lang="en-US" altLang="ja-JP" sz="1800" dirty="0">
                  <a:latin typeface="Gill Sans" pitchFamily="1" charset="0"/>
                </a:rPr>
              </a:br>
              <a:r>
                <a:rPr kumimoji="1" lang="en-US" altLang="ja-JP" sz="1800" dirty="0">
                  <a:latin typeface="Gill Sans" pitchFamily="1" charset="0"/>
                </a:rPr>
                <a:t>  environment</a:t>
              </a:r>
              <a:endParaRPr kumimoji="1" lang="en-US" altLang="ja-JP" sz="2000" dirty="0">
                <a:latin typeface="Gill Sans" pitchFamily="1" charset="0"/>
              </a:endParaRPr>
            </a:p>
            <a:p>
              <a:pPr>
                <a:spcBef>
                  <a:spcPct val="50000"/>
                </a:spcBef>
              </a:pPr>
              <a:endParaRPr kumimoji="1" lang="en-US" altLang="ja-JP" sz="2000" dirty="0">
                <a:latin typeface="Gill Sans" pitchFamily="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Sustainability Trends in Tourism</a:t>
            </a:r>
            <a:endParaRPr kumimoji="1" lang="ja-JP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89413" y="2603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3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	</a:t>
            </a:r>
          </a:p>
        </p:txBody>
      </p:sp>
      <p:sp>
        <p:nvSpPr>
          <p:cNvPr id="6" name="Rectangle 21"/>
          <p:cNvSpPr txBox="1">
            <a:spLocks noChangeArrowheads="1"/>
          </p:cNvSpPr>
          <p:nvPr/>
        </p:nvSpPr>
        <p:spPr>
          <a:xfrm>
            <a:off x="251520" y="1484784"/>
            <a:ext cx="8640960" cy="35227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Rising consumer interest: 84% of Expedia customers interested in sustainable hotels and willing to pay 5% more;</a:t>
            </a:r>
          </a:p>
          <a:p>
            <a:pPr marL="54864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 a recent Travelocity survey, 59 percent of respondents stated a “green” rating would have at least some influence in their hotel selection;</a:t>
            </a:r>
          </a:p>
          <a:p>
            <a:pPr marL="54864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Increasingly governmental programs and new regulations are favoring sustainable tourism;</a:t>
            </a:r>
          </a:p>
          <a:p>
            <a:pPr marL="54864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Rise in media attention to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issues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of sustainability and tourism.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19669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Users\eharms\Pictures\CAN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013176"/>
            <a:ext cx="28194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013176"/>
            <a:ext cx="19812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013176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ール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クール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166</TotalTime>
  <Words>1179</Words>
  <Application>Microsoft Office PowerPoint</Application>
  <PresentationFormat>On-screen Show (4:3)</PresentationFormat>
  <Paragraphs>209</Paragraphs>
  <Slides>33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クール</vt:lpstr>
      <vt:lpstr>Gráfico</vt:lpstr>
      <vt:lpstr>Studies in Multicultural Societies</vt:lpstr>
      <vt:lpstr>Global Tourism</vt:lpstr>
      <vt:lpstr>Global Tourism</vt:lpstr>
      <vt:lpstr>Basic Tourism concepts</vt:lpstr>
      <vt:lpstr>Tourism Sector</vt:lpstr>
      <vt:lpstr>Tourism Value Chain</vt:lpstr>
      <vt:lpstr>Tourism links</vt:lpstr>
      <vt:lpstr>Sustainable Tourism</vt:lpstr>
      <vt:lpstr>Sustainability Trends in Tourism</vt:lpstr>
      <vt:lpstr>Increased awareness on Sustainability</vt:lpstr>
      <vt:lpstr>Sustainable Tourism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WTO definition of Sustainable Tourism</vt:lpstr>
      <vt:lpstr>Three Core Elements</vt:lpstr>
      <vt:lpstr>PowerPoint Presentation</vt:lpstr>
      <vt:lpstr>Balanced Priorities</vt:lpstr>
      <vt:lpstr>Issues of ethical concern</vt:lpstr>
      <vt:lpstr>Sustainability Tools</vt:lpstr>
      <vt:lpstr>Example: Indicators</vt:lpstr>
      <vt:lpstr>World Tourism Organization</vt:lpstr>
      <vt:lpstr>World Tourism Organization</vt:lpstr>
      <vt:lpstr>The Global Sustainable Tourism Criteria</vt:lpstr>
      <vt:lpstr>Going Beyond Green</vt:lpstr>
      <vt:lpstr>And most of all …</vt:lpstr>
      <vt:lpstr>PowerPoint Presentation</vt:lpstr>
      <vt:lpstr>Contact me 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GDRC</dc:creator>
  <cp:lastModifiedBy>Hari Srinivas</cp:lastModifiedBy>
  <cp:revision>21</cp:revision>
  <dcterms:created xsi:type="dcterms:W3CDTF">2012-12-11T13:14:46Z</dcterms:created>
  <dcterms:modified xsi:type="dcterms:W3CDTF">2013-10-23T00:10:53Z</dcterms:modified>
</cp:coreProperties>
</file>