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8"/>
  </p:notesMasterIdLst>
  <p:sldIdLst>
    <p:sldId id="275" r:id="rId2"/>
    <p:sldId id="321" r:id="rId3"/>
    <p:sldId id="322" r:id="rId4"/>
    <p:sldId id="323" r:id="rId5"/>
    <p:sldId id="324" r:id="rId6"/>
    <p:sldId id="325" r:id="rId7"/>
    <p:sldId id="326" r:id="rId8"/>
    <p:sldId id="327" r:id="rId9"/>
    <p:sldId id="328" r:id="rId10"/>
    <p:sldId id="329" r:id="rId11"/>
    <p:sldId id="299" r:id="rId12"/>
    <p:sldId id="300" r:id="rId13"/>
    <p:sldId id="332" r:id="rId14"/>
    <p:sldId id="298" r:id="rId15"/>
    <p:sldId id="330" r:id="rId16"/>
    <p:sldId id="331" r:id="rId17"/>
    <p:sldId id="301" r:id="rId18"/>
    <p:sldId id="302" r:id="rId19"/>
    <p:sldId id="303" r:id="rId20"/>
    <p:sldId id="304" r:id="rId21"/>
    <p:sldId id="305" r:id="rId22"/>
    <p:sldId id="306" r:id="rId23"/>
    <p:sldId id="307" r:id="rId24"/>
    <p:sldId id="308" r:id="rId25"/>
    <p:sldId id="309" r:id="rId26"/>
    <p:sldId id="297"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05" autoAdjust="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F1CE3-F9A1-4E26-87CB-9AB64C143092}" type="datetimeFigureOut">
              <a:rPr kumimoji="1" lang="ja-JP" altLang="en-US" smtClean="0"/>
              <a:pPr/>
              <a:t>2012/11/27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CB76DE-1DF2-4959-9FBB-BE8EDF4DBF7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p>
            <a:fld id="{33029303-96DE-4855-A9D6-5B9255898D8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7355D2B-06DC-47C8-B5B6-18AEEEFD9583}" type="slidenum">
              <a:rPr lang="en-US" smtClean="0"/>
              <a:pPr/>
              <a:t>2</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CB76DE-1DF2-4959-9FBB-BE8EDF4DBF7C}" type="slidenum">
              <a:rPr kumimoji="1" lang="ja-JP" altLang="en-US" smtClean="0"/>
              <a:pPr/>
              <a:t>26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4EC7C7CD-08F3-4D41-93F5-3664CDA2BFC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52143BE0-777C-4377-AF6C-2C2730AAAE9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8279AB4C-957E-48EA-8B35-2023131435D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C15E620E-1027-462A-A364-3C20660288C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a:noFill/>
        </p:spPr>
        <p:txBody>
          <a:bodyPr/>
          <a:lstStyle/>
          <a:p>
            <a:fld id="{876009BC-40A8-4560-AF93-9384AADFE9B8}"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p>
            <a:fld id="{934D426A-DC86-4965-B188-D2AFA904E607}"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endParaRPr lang="en-US" smtClean="0"/>
          </a:p>
        </p:txBody>
      </p:sp>
      <p:sp>
        <p:nvSpPr>
          <p:cNvPr id="38916" name="Slide Number Placeholder 3"/>
          <p:cNvSpPr>
            <a:spLocks noGrp="1"/>
          </p:cNvSpPr>
          <p:nvPr>
            <p:ph type="sldNum" sz="quarter" idx="5"/>
          </p:nvPr>
        </p:nvSpPr>
        <p:spPr>
          <a:noFill/>
        </p:spPr>
        <p:txBody>
          <a:bodyPr/>
          <a:lstStyle/>
          <a:p>
            <a:fld id="{2A9B8B2B-0A6C-41CA-9356-984C33F2F62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サブタイトル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7" name="直線コネクタ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円/楕円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円/楕円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スライド番号プレースホル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DD324B-1E58-4B4D-9A87-C02440867A41}" type="slidenum">
              <a:rPr kumimoji="1" lang="ja-JP" altLang="en-US" smtClean="0"/>
              <a:pPr/>
              <a:t>‹#›</a:t>
            </a:fld>
            <a:endParaRPr kumimoji="1" lang="ja-JP" altLang="en-US"/>
          </a:p>
        </p:txBody>
      </p:sp>
      <p:sp>
        <p:nvSpPr>
          <p:cNvPr id="8" name="タイトル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DD324B-1E58-4B4D-9A87-C02440867A41}"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2"/>
      </p:bgRef>
    </p:bg>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コネクタ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円/楕円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6915912" y="3009901"/>
            <a:ext cx="457200" cy="441325"/>
          </a:xfrm>
        </p:spPr>
        <p:txBody>
          <a:bodyPr/>
          <a:lstStyle/>
          <a:p>
            <a:fld id="{06DD324B-1E58-4B4D-9A87-C02440867A41}" type="slidenum">
              <a:rPr kumimoji="1" lang="ja-JP" altLang="en-US" smtClean="0"/>
              <a:pPr/>
              <a:t>‹#›</a:t>
            </a:fld>
            <a:endParaRPr kumimoji="1" lang="ja-JP" altLang="en-US"/>
          </a:p>
        </p:txBody>
      </p:sp>
      <p:sp>
        <p:nvSpPr>
          <p:cNvPr id="3" name="縦書きテキスト プレースホルダ 2"/>
          <p:cNvSpPr>
            <a:spLocks noGrp="1"/>
          </p:cNvSpPr>
          <p:nvPr>
            <p:ph type="body" orient="vert" idx="1"/>
          </p:nvPr>
        </p:nvSpPr>
        <p:spPr>
          <a:xfrm>
            <a:off x="304800" y="304800"/>
            <a:ext cx="6553200" cy="5821366"/>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2" name="縦書きタイトル 1"/>
          <p:cNvSpPr>
            <a:spLocks noGrp="1"/>
          </p:cNvSpPr>
          <p:nvPr>
            <p:ph type="title" orient="vert"/>
          </p:nvPr>
        </p:nvSpPr>
        <p:spPr>
          <a:xfrm>
            <a:off x="7391400" y="304801"/>
            <a:ext cx="1447800" cy="5851525"/>
          </a:xfrm>
        </p:spPr>
        <p:txBody>
          <a:bodyPr vert="eaVert"/>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normAutofit/>
          </a:bodyPr>
          <a:lstStyle/>
          <a:p>
            <a:pPr lvl="0"/>
            <a:endParaRPr lang="en-US" noProof="0" smtClean="0"/>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9F7B4FD-D59E-43DF-B7B7-F828D985105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normAutofit/>
          </a:bodyPr>
          <a:lstStyle/>
          <a:p>
            <a:pPr lvl="0"/>
            <a:endParaRPr lang="en-US"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FF8B5DF-E423-4045-908E-3097F792C8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accent3">
                    <a:shade val="75000"/>
                  </a:schemeClr>
                </a:solidFill>
              </a:defRPr>
            </a:lvl1p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4361688" y="1026372"/>
            <a:ext cx="457200" cy="441325"/>
          </a:xfrm>
        </p:spPr>
        <p:txBody>
          <a:bodyPr/>
          <a:lstStyle/>
          <a:p>
            <a:fld id="{06DD324B-1E58-4B4D-9A87-C02440867A41}"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301752" y="1527048"/>
            <a:ext cx="850392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13" name="正方形/長方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正方形/長方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フッター プレースホルダ 4"/>
          <p:cNvSpPr>
            <a:spLocks noGrp="1"/>
          </p:cNvSpPr>
          <p:nvPr>
            <p:ph type="ftr" sz="quarter" idx="1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8" name="直線コネクタ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円/楕円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DD324B-1E58-4B4D-9A87-C02440867A41}" type="slidenum">
              <a:rPr kumimoji="1" lang="ja-JP" altLang="en-US" smtClean="0"/>
              <a:pPr/>
              <a:t>‹#›</a:t>
            </a:fld>
            <a:endParaRPr kumimoji="1" lang="ja-JP" altLang="en-US"/>
          </a:p>
        </p:txBody>
      </p:sp>
      <p:sp>
        <p:nvSpPr>
          <p:cNvPr id="2" name="タイトル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534400" cy="758952"/>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a:xfrm>
            <a:off x="5791200" y="6409944"/>
            <a:ext cx="3044952" cy="365760"/>
          </a:xfrm>
        </p:spPr>
        <p:txBody>
          <a:bodyPr/>
          <a:lstStyle/>
          <a:p>
            <a:fld id="{B851D8B9-ED47-4234-BD59-136BE9D48FD2}" type="datetimeFigureOut">
              <a:rPr kumimoji="1" lang="ja-JP" altLang="en-US" smtClean="0"/>
              <a:pPr/>
              <a:t>2012/11/27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6DD324B-1E58-4B4D-9A87-C02440867A41}" type="slidenum">
              <a:rPr kumimoji="1" lang="ja-JP" altLang="en-US" smtClean="0"/>
              <a:pPr/>
              <a:t>‹#›</a:t>
            </a:fld>
            <a:endParaRPr kumimoji="1" lang="ja-JP" altLang="en-US"/>
          </a:p>
        </p:txBody>
      </p:sp>
      <p:sp>
        <p:nvSpPr>
          <p:cNvPr id="8" name="直線コネクタ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コンテンツ プレースホルダ 9"/>
          <p:cNvSpPr>
            <a:spLocks noGrp="1"/>
          </p:cNvSpPr>
          <p:nvPr>
            <p:ph sz="half" idx="1"/>
          </p:nvPr>
        </p:nvSpPr>
        <p:spPr>
          <a:xfrm>
            <a:off x="301752" y="1371600"/>
            <a:ext cx="4038600" cy="4681728"/>
          </a:xfrm>
        </p:spPr>
        <p:txBody>
          <a:bodyPr/>
          <a:lstStyle>
            <a:lvl1pPr>
              <a:defRPr sz="2500"/>
            </a:lvl1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コンテンツ プレースホルダ 11"/>
          <p:cNvSpPr>
            <a:spLocks noGrp="1"/>
          </p:cNvSpPr>
          <p:nvPr>
            <p:ph sz="half" idx="2"/>
          </p:nvPr>
        </p:nvSpPr>
        <p:spPr>
          <a:xfrm>
            <a:off x="4800600" y="1371600"/>
            <a:ext cx="4038600" cy="4681728"/>
          </a:xfrm>
        </p:spPr>
        <p:txBody>
          <a:bodyPr/>
          <a:lstStyle>
            <a:lvl1pPr>
              <a:defRPr sz="2500"/>
            </a:lvl1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1">
        <a:schemeClr val="bg2"/>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正方形/長方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正方形/長方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正方形/長方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8" name="フッター プレースホルダ 7"/>
          <p:cNvSpPr>
            <a:spLocks noGrp="1"/>
          </p:cNvSpPr>
          <p:nvPr>
            <p:ph type="ftr" sz="quarter" idx="11"/>
          </p:nvPr>
        </p:nvSpPr>
        <p:spPr>
          <a:xfrm>
            <a:off x="304800" y="6409944"/>
            <a:ext cx="3581400" cy="365760"/>
          </a:xfrm>
        </p:spPr>
        <p:txBody>
          <a:bodyPr/>
          <a:lstStyle/>
          <a:p>
            <a:endParaRPr kumimoji="1" lang="ja-JP" altLang="en-US"/>
          </a:p>
        </p:txBody>
      </p:sp>
      <p:sp>
        <p:nvSpPr>
          <p:cNvPr id="15" name="直線コネクタ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コンテンツ プレースホルダ 23"/>
          <p:cNvSpPr>
            <a:spLocks noGrp="1"/>
          </p:cNvSpPr>
          <p:nvPr>
            <p:ph sz="quarter" idx="2"/>
          </p:nvPr>
        </p:nvSpPr>
        <p:spPr>
          <a:xfrm>
            <a:off x="301752" y="2471383"/>
            <a:ext cx="4041648" cy="381840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コンテンツ プレースホルダ 25"/>
          <p:cNvSpPr>
            <a:spLocks noGrp="1"/>
          </p:cNvSpPr>
          <p:nvPr>
            <p:ph sz="quarter" idx="4"/>
          </p:nvPr>
        </p:nvSpPr>
        <p:spPr>
          <a:xfrm>
            <a:off x="4800600" y="2471383"/>
            <a:ext cx="4038600" cy="382219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円/楕円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円/楕円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スライド番号プレースホルダ 8"/>
          <p:cNvSpPr>
            <a:spLocks noGrp="1"/>
          </p:cNvSpPr>
          <p:nvPr>
            <p:ph type="sldNum" sz="quarter" idx="12"/>
          </p:nvPr>
        </p:nvSpPr>
        <p:spPr>
          <a:xfrm>
            <a:off x="4343400" y="1042416"/>
            <a:ext cx="457200" cy="441325"/>
          </a:xfrm>
        </p:spPr>
        <p:txBody>
          <a:bodyPr/>
          <a:lstStyle>
            <a:lvl1pPr algn="ctr">
              <a:defRPr/>
            </a:lvl1pPr>
          </a:lstStyle>
          <a:p>
            <a:fld id="{06DD324B-1E58-4B4D-9A87-C02440867A41}" type="slidenum">
              <a:rPr kumimoji="1" lang="ja-JP" altLang="en-US" smtClean="0"/>
              <a:pPr/>
              <a:t>‹#›</a:t>
            </a:fld>
            <a:endParaRPr kumimoji="1" lang="ja-JP" altLang="en-US"/>
          </a:p>
        </p:txBody>
      </p:sp>
      <p:sp>
        <p:nvSpPr>
          <p:cNvPr id="23" name="タイトル 22"/>
          <p:cNvSpPr>
            <a:spLocks noGrp="1"/>
          </p:cNvSpPr>
          <p:nvPr>
            <p:ph type="title"/>
          </p:nvPr>
        </p:nvSpPr>
        <p:spPr/>
        <p:txBody>
          <a:bodyPr rtlCol="0" anchor="b" anchorCtr="0"/>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4343400" y="1036020"/>
            <a:ext cx="457200" cy="441325"/>
          </a:xfrm>
        </p:spPr>
        <p:txBody>
          <a:bodyPr/>
          <a:lstStyle/>
          <a:p>
            <a:fld id="{06DD324B-1E58-4B4D-9A87-C02440867A4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正方形/長方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正方形/長方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付プレースホルダ 1"/>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6DD324B-1E58-4B4D-9A87-C02440867A4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9" name="正方形/長方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正方形/長方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正方形/長方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コネクタ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コンテンツ プレースホルダ 19"/>
          <p:cNvSpPr>
            <a:spLocks noGrp="1"/>
          </p:cNvSpPr>
          <p:nvPr>
            <p:ph sz="quarter" idx="1"/>
          </p:nvPr>
        </p:nvSpPr>
        <p:spPr>
          <a:xfrm>
            <a:off x="3124200" y="685800"/>
            <a:ext cx="5638800" cy="5410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円/楕円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6DD324B-1E58-4B4D-9A87-C02440867A41}" type="slidenum">
              <a:rPr kumimoji="1" lang="ja-JP" altLang="en-US" smtClean="0"/>
              <a:pPr/>
              <a:t>‹#›</a:t>
            </a:fld>
            <a:endParaRPr kumimoji="1" lang="ja-JP" altLang="en-US"/>
          </a:p>
        </p:txBody>
      </p:sp>
      <p:sp>
        <p:nvSpPr>
          <p:cNvPr id="21" name="正方形/長方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p:txBody>
          <a:bodyPr/>
          <a:lstStyle/>
          <a:p>
            <a:fld id="{B851D8B9-ED47-4234-BD59-136BE9D48FD2}" type="datetimeFigureOut">
              <a:rPr kumimoji="1" lang="ja-JP" altLang="en-US" smtClean="0"/>
              <a:pPr/>
              <a:t>2012/11/27</a:t>
            </a:fld>
            <a:endParaRPr kumimoji="1" lang="ja-JP" altLang="en-US"/>
          </a:p>
        </p:txBody>
      </p:sp>
      <p:sp>
        <p:nvSpPr>
          <p:cNvPr id="6" name="フッター プレースホルダ 5"/>
          <p:cNvSpPr>
            <a:spLocks noGrp="1"/>
          </p:cNvSpPr>
          <p:nvPr>
            <p:ph type="ftr" sz="quarter" idx="11"/>
          </p:nvPr>
        </p:nvSpPr>
        <p:spPr>
          <a:xfrm>
            <a:off x="301752" y="6410848"/>
            <a:ext cx="3383280" cy="365760"/>
          </a:xfrm>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1" name="直線コネクタ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正方形/長方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正方形/長方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円/楕円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円/楕円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p>
            <a:fld id="{06DD324B-1E58-4B4D-9A87-C02440867A41}" type="slidenum">
              <a:rPr kumimoji="1" lang="ja-JP" altLang="en-US" smtClean="0"/>
              <a:pPr/>
              <a:t>‹#›</a:t>
            </a:fld>
            <a:endParaRPr kumimoji="1" lang="ja-JP" altLang="en-US"/>
          </a:p>
        </p:txBody>
      </p:sp>
      <p:sp>
        <p:nvSpPr>
          <p:cNvPr id="2" name="タイトル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3000375" y="609600"/>
            <a:ext cx="5867400" cy="4267200"/>
          </a:xfrm>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22" name="正方形/長方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a:xfrm>
            <a:off x="5788152" y="6404984"/>
            <a:ext cx="3044952" cy="365760"/>
          </a:xfrm>
        </p:spPr>
        <p:txBody>
          <a:bodyPr/>
          <a:lstStyle/>
          <a:p>
            <a:fld id="{B851D8B9-ED47-4234-BD59-136BE9D48FD2}" type="datetimeFigureOut">
              <a:rPr kumimoji="1" lang="ja-JP" altLang="en-US" smtClean="0"/>
              <a:pPr/>
              <a:t>2012/11/27</a:t>
            </a:fld>
            <a:endParaRPr kumimoji="1" lang="ja-JP" altLang="en-US"/>
          </a:p>
        </p:txBody>
      </p:sp>
      <p:sp>
        <p:nvSpPr>
          <p:cNvPr id="6" name="フッター プレースホルダ 5"/>
          <p:cNvSpPr>
            <a:spLocks noGrp="1"/>
          </p:cNvSpPr>
          <p:nvPr>
            <p:ph type="ftr" sz="quarter" idx="11"/>
          </p:nvPr>
        </p:nvSpPr>
        <p:spPr>
          <a:xfrm>
            <a:off x="301752" y="6410848"/>
            <a:ext cx="3584448" cy="365760"/>
          </a:xfrm>
        </p:spPr>
        <p:txBody>
          <a:body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付プレースホル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851D8B9-ED47-4234-BD59-136BE9D48FD2}" type="datetimeFigureOut">
              <a:rPr kumimoji="1" lang="ja-JP" altLang="en-US" smtClean="0"/>
              <a:pPr/>
              <a:t>2012/11/27</a:t>
            </a:fld>
            <a:endParaRPr kumimoji="1" lang="ja-JP" altLang="en-US"/>
          </a:p>
        </p:txBody>
      </p:sp>
      <p:sp>
        <p:nvSpPr>
          <p:cNvPr id="3" name="フッター プレースホル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kumimoji="1" lang="ja-JP" altLang="en-US"/>
          </a:p>
        </p:txBody>
      </p:sp>
      <p:sp>
        <p:nvSpPr>
          <p:cNvPr id="8" name="正方形/長方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コネクタ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円/楕円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6DD324B-1E58-4B4D-9A87-C02440867A41}" type="slidenum">
              <a:rPr kumimoji="1" lang="ja-JP" altLang="en-US" smtClean="0"/>
              <a:pPr/>
              <a:t>‹#›</a:t>
            </a:fld>
            <a:endParaRPr kumimoji="1" lang="ja-JP" altLang="en-US"/>
          </a:p>
        </p:txBody>
      </p:sp>
      <p:sp>
        <p:nvSpPr>
          <p:cNvPr id="22" name="タイトル プレースホルダ 21"/>
          <p:cNvSpPr>
            <a:spLocks noGrp="1"/>
          </p:cNvSpPr>
          <p:nvPr>
            <p:ph type="title"/>
          </p:nvPr>
        </p:nvSpPr>
        <p:spPr>
          <a:xfrm>
            <a:off x="301752" y="228600"/>
            <a:ext cx="8534400" cy="758952"/>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txStyles>
    <p:titleStyle>
      <a:lvl1pPr algn="ctr" rtl="0" eaLnBrk="1" latinLnBrk="0" hangingPunct="1">
        <a:spcBef>
          <a:spcPct val="0"/>
        </a:spcBef>
        <a:buNone/>
        <a:defRPr kumimoji="1"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1"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1"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1"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1"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1"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1"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1" sz="1400" kern="1200" cap="all"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Ban_Ki-moon_by_UNDP.jpg"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www.un.org/en/"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971600" y="2708920"/>
            <a:ext cx="7406640" cy="3528392"/>
          </a:xfrm>
        </p:spPr>
        <p:txBody>
          <a:bodyPr>
            <a:normAutofit fontScale="85000" lnSpcReduction="20000"/>
          </a:bodyPr>
          <a:lstStyle/>
          <a:p>
            <a:r>
              <a:rPr lang="en-US" altLang="ja-JP" sz="2400" dirty="0" smtClean="0"/>
              <a:t>Different Peoples, </a:t>
            </a:r>
          </a:p>
          <a:p>
            <a:r>
              <a:rPr lang="en-US" altLang="ja-JP" sz="2400" dirty="0" smtClean="0"/>
              <a:t>One World</a:t>
            </a:r>
          </a:p>
          <a:p>
            <a:endParaRPr lang="en-US" altLang="ja-JP" sz="2400" b="0" cap="none" dirty="0" smtClean="0"/>
          </a:p>
          <a:p>
            <a:pPr lvl="1">
              <a:lnSpc>
                <a:spcPct val="120000"/>
              </a:lnSpc>
            </a:pPr>
            <a:r>
              <a:rPr lang="en-US" altLang="ja-JP" sz="5100" dirty="0" smtClean="0">
                <a:solidFill>
                  <a:schemeClr val="tx1"/>
                </a:solidFill>
              </a:rPr>
              <a:t>Multiculturalism </a:t>
            </a:r>
            <a:endParaRPr lang="en-US" altLang="ja-JP" sz="5100" dirty="0" smtClean="0">
              <a:solidFill>
                <a:schemeClr val="tx1"/>
              </a:solidFill>
            </a:endParaRPr>
          </a:p>
          <a:p>
            <a:pPr lvl="1">
              <a:lnSpc>
                <a:spcPct val="120000"/>
              </a:lnSpc>
            </a:pPr>
            <a:r>
              <a:rPr lang="en-US" altLang="ja-JP" sz="5100" dirty="0" smtClean="0">
                <a:solidFill>
                  <a:schemeClr val="tx1"/>
                </a:solidFill>
              </a:rPr>
              <a:t>and </a:t>
            </a:r>
            <a:r>
              <a:rPr lang="en-US" altLang="ja-JP" sz="5100" dirty="0" smtClean="0">
                <a:solidFill>
                  <a:schemeClr val="tx1"/>
                </a:solidFill>
              </a:rPr>
              <a:t>the United Nations</a:t>
            </a:r>
            <a:endParaRPr lang="en-US" altLang="ja-JP" dirty="0" smtClean="0"/>
          </a:p>
          <a:p>
            <a:endParaRPr kumimoji="1" lang="en-US" altLang="ja-JP" dirty="0" smtClean="0"/>
          </a:p>
          <a:p>
            <a:endParaRPr lang="en-US" altLang="ja-JP" sz="1800" dirty="0" smtClean="0"/>
          </a:p>
          <a:p>
            <a:r>
              <a:rPr lang="en-US" altLang="ja-JP" sz="1800" dirty="0" smtClean="0"/>
              <a:t>Hari </a:t>
            </a:r>
            <a:r>
              <a:rPr lang="en-US" altLang="ja-JP" sz="1800" dirty="0" err="1" smtClean="0"/>
              <a:t>Srinivas</a:t>
            </a:r>
            <a:endParaRPr lang="en-US" altLang="ja-JP" sz="1800" dirty="0" smtClean="0"/>
          </a:p>
          <a:p>
            <a:r>
              <a:rPr kumimoji="1" lang="en-US" altLang="ja-JP" sz="1800" dirty="0" smtClean="0"/>
              <a:t>Room: I-312   /   079-565-7406</a:t>
            </a:r>
            <a:endParaRPr kumimoji="1" lang="ja-JP" altLang="en-US" sz="1800" dirty="0"/>
          </a:p>
        </p:txBody>
      </p:sp>
      <p:sp>
        <p:nvSpPr>
          <p:cNvPr id="2" name="タイトル 1"/>
          <p:cNvSpPr>
            <a:spLocks noGrp="1"/>
          </p:cNvSpPr>
          <p:nvPr>
            <p:ph type="ctrTitle"/>
          </p:nvPr>
        </p:nvSpPr>
        <p:spPr/>
        <p:txBody>
          <a:bodyPr>
            <a:normAutofit/>
          </a:bodyPr>
          <a:lstStyle/>
          <a:p>
            <a:r>
              <a:rPr lang="en-US" altLang="ja-JP" sz="4800" dirty="0" smtClean="0"/>
              <a:t>Studies in Multicultural Societies</a:t>
            </a:r>
            <a:endParaRPr kumimoji="1" lang="ja-JP" alt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Trusteeship Council</a:t>
            </a:r>
          </a:p>
        </p:txBody>
      </p:sp>
      <p:sp>
        <p:nvSpPr>
          <p:cNvPr id="28675" name="Rectangle 3"/>
          <p:cNvSpPr>
            <a:spLocks noGrp="1" noChangeArrowheads="1"/>
          </p:cNvSpPr>
          <p:nvPr>
            <p:ph idx="1"/>
          </p:nvPr>
        </p:nvSpPr>
        <p:spPr>
          <a:xfrm>
            <a:off x="457200" y="1600200"/>
            <a:ext cx="8382000" cy="4530725"/>
          </a:xfrm>
        </p:spPr>
        <p:txBody>
          <a:bodyPr/>
          <a:lstStyle/>
          <a:p>
            <a:pPr eaLnBrk="1" hangingPunct="1"/>
            <a:r>
              <a:rPr lang="en-US" dirty="0" smtClean="0"/>
              <a:t>Purpose: Oversee “trust territories” (11 nations w/out </a:t>
            </a:r>
            <a:r>
              <a:rPr lang="en-US" dirty="0" err="1" smtClean="0"/>
              <a:t>govt</a:t>
            </a:r>
            <a:r>
              <a:rPr lang="en-US" dirty="0" smtClean="0"/>
              <a:t> following WW2)</a:t>
            </a:r>
          </a:p>
          <a:p>
            <a:pPr eaLnBrk="1" hangingPunct="1"/>
            <a:endParaRPr lang="en-US" dirty="0" smtClean="0"/>
          </a:p>
          <a:p>
            <a:pPr eaLnBrk="1" hangingPunct="1"/>
            <a:r>
              <a:rPr lang="en-US" dirty="0" smtClean="0"/>
              <a:t>Membership: 5 Perm Security Nations</a:t>
            </a:r>
          </a:p>
          <a:p>
            <a:pPr eaLnBrk="1" hangingPunct="1"/>
            <a:endParaRPr lang="en-US" dirty="0" smtClean="0"/>
          </a:p>
          <a:p>
            <a:pPr eaLnBrk="1" hangingPunct="1"/>
            <a:r>
              <a:rPr lang="en-US" dirty="0" smtClean="0"/>
              <a:t>Function: None, all territories </a:t>
            </a:r>
            <a:r>
              <a:rPr lang="en-US" dirty="0" err="1" smtClean="0"/>
              <a:t>estblished</a:t>
            </a:r>
            <a:r>
              <a:rPr lang="en-US" dirty="0" smtClean="0"/>
              <a:t> </a:t>
            </a:r>
            <a:r>
              <a:rPr lang="en-US" dirty="0" smtClean="0"/>
              <a:t>self-</a:t>
            </a:r>
            <a:r>
              <a:rPr lang="en-US" dirty="0" err="1" smtClean="0"/>
              <a:t>govt</a:t>
            </a:r>
            <a:r>
              <a:rPr lang="en-US" dirty="0" smtClean="0"/>
              <a:t> eventually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57113" y="473298"/>
            <a:ext cx="6607175" cy="579438"/>
          </a:xfrm>
          <a:prstGeom prst="rect">
            <a:avLst/>
          </a:prstGeom>
          <a:noFill/>
          <a:ln w="9525">
            <a:noFill/>
            <a:miter lim="800000"/>
            <a:headEnd/>
            <a:tailEnd/>
          </a:ln>
        </p:spPr>
        <p:txBody>
          <a:bodyPr wrap="none">
            <a:spAutoFit/>
          </a:bodyPr>
          <a:lstStyle/>
          <a:p>
            <a:r>
              <a:rPr lang="en-US" altLang="ja-JP" sz="3200" b="1">
                <a:ea typeface="MS PGothic" pitchFamily="50" charset="-128"/>
              </a:rPr>
              <a:t>Issues handled by the United Nations</a:t>
            </a:r>
          </a:p>
        </p:txBody>
      </p:sp>
      <p:sp>
        <p:nvSpPr>
          <p:cNvPr id="5" name="Rectangle 2"/>
          <p:cNvSpPr>
            <a:spLocks noChangeArrowheads="1"/>
          </p:cNvSpPr>
          <p:nvPr/>
        </p:nvSpPr>
        <p:spPr bwMode="auto">
          <a:xfrm>
            <a:off x="611560" y="1845022"/>
            <a:ext cx="7696200" cy="1282700"/>
          </a:xfrm>
          <a:prstGeom prst="rect">
            <a:avLst/>
          </a:prstGeom>
          <a:noFill/>
          <a:ln w="9525">
            <a:noFill/>
            <a:miter lim="800000"/>
            <a:headEnd/>
            <a:tailEnd/>
          </a:ln>
        </p:spPr>
        <p:txBody>
          <a:bodyPr>
            <a:spAutoFit/>
          </a:bodyPr>
          <a:lstStyle/>
          <a:p>
            <a:pPr marL="339725" indent="-339725">
              <a:buFontTx/>
              <a:buChar char="•"/>
            </a:pPr>
            <a:r>
              <a:rPr lang="en-US" altLang="ja-JP" sz="2600" dirty="0">
                <a:latin typeface="Verdana" pitchFamily="34" charset="0"/>
                <a:ea typeface="MS PGothic" pitchFamily="50" charset="-128"/>
                <a:cs typeface="Times New Roman" pitchFamily="18" charset="0"/>
              </a:rPr>
              <a:t>The UN – through its different organizations, work on a range of issues such as -  </a:t>
            </a:r>
          </a:p>
        </p:txBody>
      </p:sp>
      <p:sp>
        <p:nvSpPr>
          <p:cNvPr id="6" name="Rectangle 14"/>
          <p:cNvSpPr>
            <a:spLocks noChangeArrowheads="1"/>
          </p:cNvSpPr>
          <p:nvPr/>
        </p:nvSpPr>
        <p:spPr bwMode="auto">
          <a:xfrm>
            <a:off x="807294" y="3496998"/>
            <a:ext cx="2468562" cy="1948226"/>
          </a:xfrm>
          <a:prstGeom prst="rect">
            <a:avLst/>
          </a:prstGeom>
          <a:noFill/>
          <a:ln w="9525">
            <a:noFill/>
            <a:miter lim="800000"/>
            <a:headEnd/>
            <a:tailEnd/>
          </a:ln>
        </p:spPr>
        <p:txBody>
          <a:bodyPr>
            <a:spAutoFit/>
          </a:bodyPr>
          <a:lstStyle/>
          <a:p>
            <a:pPr algn="r">
              <a:lnSpc>
                <a:spcPct val="70000"/>
              </a:lnSpc>
              <a:spcBef>
                <a:spcPct val="50000"/>
              </a:spcBef>
            </a:pPr>
            <a:r>
              <a:rPr lang="en-US" altLang="ja-JP" b="1" dirty="0">
                <a:latin typeface="Verdana" pitchFamily="34" charset="0"/>
                <a:ea typeface="MS PGothic" pitchFamily="50" charset="-128"/>
              </a:rPr>
              <a:t>Business  </a:t>
            </a:r>
          </a:p>
          <a:p>
            <a:pPr algn="r">
              <a:lnSpc>
                <a:spcPct val="70000"/>
              </a:lnSpc>
              <a:spcBef>
                <a:spcPct val="50000"/>
              </a:spcBef>
            </a:pPr>
            <a:r>
              <a:rPr lang="en-US" altLang="ja-JP" b="1" dirty="0">
                <a:latin typeface="Verdana" pitchFamily="34" charset="0"/>
                <a:ea typeface="MS PGothic" pitchFamily="50" charset="-128"/>
              </a:rPr>
              <a:t>Children  </a:t>
            </a:r>
          </a:p>
          <a:p>
            <a:pPr algn="r">
              <a:lnSpc>
                <a:spcPct val="70000"/>
              </a:lnSpc>
              <a:spcBef>
                <a:spcPct val="50000"/>
              </a:spcBef>
            </a:pPr>
            <a:r>
              <a:rPr lang="en-US" altLang="ja-JP" b="1" dirty="0">
                <a:solidFill>
                  <a:srgbClr val="FF0000"/>
                </a:solidFill>
                <a:latin typeface="Verdana" pitchFamily="34" charset="0"/>
                <a:ea typeface="MS PGothic" pitchFamily="50" charset="-128"/>
              </a:rPr>
              <a:t>Culture  </a:t>
            </a:r>
          </a:p>
          <a:p>
            <a:pPr algn="r">
              <a:lnSpc>
                <a:spcPct val="70000"/>
              </a:lnSpc>
              <a:spcBef>
                <a:spcPct val="50000"/>
              </a:spcBef>
            </a:pPr>
            <a:r>
              <a:rPr lang="en-US" altLang="ja-JP" b="1" dirty="0">
                <a:latin typeface="Verdana" pitchFamily="34" charset="0"/>
                <a:ea typeface="MS PGothic" pitchFamily="50" charset="-128"/>
              </a:rPr>
              <a:t>Development  </a:t>
            </a:r>
          </a:p>
          <a:p>
            <a:pPr algn="r">
              <a:lnSpc>
                <a:spcPct val="70000"/>
              </a:lnSpc>
              <a:spcBef>
                <a:spcPct val="50000"/>
              </a:spcBef>
            </a:pPr>
            <a:r>
              <a:rPr lang="en-US" altLang="ja-JP" b="1" dirty="0">
                <a:latin typeface="Verdana" pitchFamily="34" charset="0"/>
                <a:ea typeface="MS PGothic" pitchFamily="50" charset="-128"/>
              </a:rPr>
              <a:t>Emergencies  </a:t>
            </a:r>
          </a:p>
          <a:p>
            <a:pPr algn="r">
              <a:lnSpc>
                <a:spcPct val="70000"/>
              </a:lnSpc>
              <a:spcBef>
                <a:spcPct val="50000"/>
              </a:spcBef>
            </a:pPr>
            <a:r>
              <a:rPr lang="en-US" altLang="ja-JP" b="1" dirty="0">
                <a:latin typeface="Verdana" pitchFamily="34" charset="0"/>
                <a:ea typeface="MS PGothic" pitchFamily="50" charset="-128"/>
              </a:rPr>
              <a:t>Environment  </a:t>
            </a:r>
          </a:p>
        </p:txBody>
      </p:sp>
      <p:sp>
        <p:nvSpPr>
          <p:cNvPr id="7" name="Rectangle 15"/>
          <p:cNvSpPr>
            <a:spLocks noChangeArrowheads="1"/>
          </p:cNvSpPr>
          <p:nvPr/>
        </p:nvSpPr>
        <p:spPr bwMode="auto">
          <a:xfrm>
            <a:off x="5272037" y="3496998"/>
            <a:ext cx="2900363" cy="1948226"/>
          </a:xfrm>
          <a:prstGeom prst="rect">
            <a:avLst/>
          </a:prstGeom>
          <a:noFill/>
          <a:ln w="9525">
            <a:noFill/>
            <a:miter lim="800000"/>
            <a:headEnd/>
            <a:tailEnd/>
          </a:ln>
        </p:spPr>
        <p:txBody>
          <a:bodyPr wrap="square">
            <a:spAutoFit/>
          </a:bodyPr>
          <a:lstStyle/>
          <a:p>
            <a:pPr>
              <a:lnSpc>
                <a:spcPct val="70000"/>
              </a:lnSpc>
              <a:spcBef>
                <a:spcPct val="50000"/>
              </a:spcBef>
            </a:pPr>
            <a:r>
              <a:rPr lang="en-US" altLang="ja-JP" b="1" dirty="0">
                <a:latin typeface="Verdana" pitchFamily="34" charset="0"/>
                <a:ea typeface="MS PGothic" pitchFamily="50" charset="-128"/>
              </a:rPr>
              <a:t>Health  </a:t>
            </a:r>
          </a:p>
          <a:p>
            <a:pPr>
              <a:lnSpc>
                <a:spcPct val="70000"/>
              </a:lnSpc>
              <a:spcBef>
                <a:spcPct val="50000"/>
              </a:spcBef>
            </a:pPr>
            <a:r>
              <a:rPr lang="en-US" altLang="ja-JP" b="1" dirty="0">
                <a:latin typeface="Verdana" pitchFamily="34" charset="0"/>
                <a:ea typeface="MS PGothic" pitchFamily="50" charset="-128"/>
              </a:rPr>
              <a:t>HIV/AIDS  </a:t>
            </a:r>
          </a:p>
          <a:p>
            <a:pPr>
              <a:lnSpc>
                <a:spcPct val="70000"/>
              </a:lnSpc>
              <a:spcBef>
                <a:spcPct val="50000"/>
              </a:spcBef>
            </a:pPr>
            <a:r>
              <a:rPr lang="en-US" altLang="ja-JP" b="1" dirty="0">
                <a:latin typeface="Verdana" pitchFamily="34" charset="0"/>
                <a:ea typeface="MS PGothic" pitchFamily="50" charset="-128"/>
              </a:rPr>
              <a:t>Human Rights  </a:t>
            </a:r>
          </a:p>
          <a:p>
            <a:pPr>
              <a:lnSpc>
                <a:spcPct val="70000"/>
              </a:lnSpc>
              <a:spcBef>
                <a:spcPct val="50000"/>
              </a:spcBef>
            </a:pPr>
            <a:r>
              <a:rPr lang="en-US" altLang="ja-JP" b="1" dirty="0" err="1">
                <a:latin typeface="Verdana" pitchFamily="34" charset="0"/>
                <a:ea typeface="MS PGothic" pitchFamily="50" charset="-128"/>
              </a:rPr>
              <a:t>Labour</a:t>
            </a:r>
            <a:r>
              <a:rPr lang="en-US" altLang="ja-JP" b="1" dirty="0">
                <a:latin typeface="Verdana" pitchFamily="34" charset="0"/>
                <a:ea typeface="MS PGothic" pitchFamily="50" charset="-128"/>
              </a:rPr>
              <a:t>  </a:t>
            </a:r>
          </a:p>
          <a:p>
            <a:pPr>
              <a:lnSpc>
                <a:spcPct val="70000"/>
              </a:lnSpc>
              <a:spcBef>
                <a:spcPct val="50000"/>
              </a:spcBef>
            </a:pPr>
            <a:r>
              <a:rPr lang="en-US" altLang="ja-JP" b="1" dirty="0">
                <a:latin typeface="Verdana" pitchFamily="34" charset="0"/>
                <a:ea typeface="MS PGothic" pitchFamily="50" charset="-128"/>
              </a:rPr>
              <a:t>Peace  </a:t>
            </a:r>
          </a:p>
          <a:p>
            <a:pPr>
              <a:lnSpc>
                <a:spcPct val="70000"/>
              </a:lnSpc>
              <a:spcBef>
                <a:spcPct val="50000"/>
              </a:spcBef>
            </a:pPr>
            <a:r>
              <a:rPr lang="en-US" altLang="ja-JP" b="1" dirty="0">
                <a:latin typeface="Verdana" pitchFamily="34" charset="0"/>
                <a:ea typeface="MS PGothic" pitchFamily="50" charset="-128"/>
              </a:rPr>
              <a:t>Women</a:t>
            </a:r>
          </a:p>
        </p:txBody>
      </p:sp>
      <p:pic>
        <p:nvPicPr>
          <p:cNvPr id="8" name="Picture 8" descr="unflag"/>
          <p:cNvPicPr>
            <a:picLocks noChangeAspect="1" noChangeArrowheads="1"/>
          </p:cNvPicPr>
          <p:nvPr/>
        </p:nvPicPr>
        <p:blipFill>
          <a:blip r:embed="rId3" cstate="print"/>
          <a:srcRect/>
          <a:stretch>
            <a:fillRect/>
          </a:stretch>
        </p:blipFill>
        <p:spPr>
          <a:xfrm>
            <a:off x="3347864" y="3501008"/>
            <a:ext cx="1929408" cy="128627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Cultural issues, and the society at large, is a critical theme for all UN bodies</a:t>
            </a:r>
          </a:p>
          <a:p>
            <a:endParaRPr lang="en-US" dirty="0"/>
          </a:p>
        </p:txBody>
      </p:sp>
      <p:pic>
        <p:nvPicPr>
          <p:cNvPr id="63490" name="Picture 2" descr="https://encrypted-tbn1.gstatic.com/images?q=tbn:ANd9GcRlLvK8OoVHYmKkYXQs7o1zws8u4Zp1JPyja2r_jm7MpZsoPqh88g"/>
          <p:cNvPicPr>
            <a:picLocks noChangeAspect="1" noChangeArrowheads="1"/>
          </p:cNvPicPr>
          <p:nvPr/>
        </p:nvPicPr>
        <p:blipFill>
          <a:blip r:embed="rId3" cstate="print"/>
          <a:srcRect/>
          <a:stretch>
            <a:fillRect/>
          </a:stretch>
        </p:blipFill>
        <p:spPr bwMode="auto">
          <a:xfrm>
            <a:off x="5013920" y="2704703"/>
            <a:ext cx="2438400" cy="1876425"/>
          </a:xfrm>
          <a:prstGeom prst="rect">
            <a:avLst/>
          </a:prstGeom>
          <a:noFill/>
        </p:spPr>
      </p:pic>
      <p:sp>
        <p:nvSpPr>
          <p:cNvPr id="5" name="TextBox 4"/>
          <p:cNvSpPr txBox="1"/>
          <p:nvPr/>
        </p:nvSpPr>
        <p:spPr>
          <a:xfrm>
            <a:off x="3563888" y="4581128"/>
            <a:ext cx="5328592" cy="1569660"/>
          </a:xfrm>
          <a:prstGeom prst="rect">
            <a:avLst/>
          </a:prstGeom>
          <a:noFill/>
        </p:spPr>
        <p:txBody>
          <a:bodyPr wrap="square" rtlCol="0">
            <a:spAutoFit/>
          </a:bodyPr>
          <a:lstStyle/>
          <a:p>
            <a:pPr algn="ctr"/>
            <a:r>
              <a:rPr lang="en-US" sz="2400" dirty="0" smtClean="0"/>
              <a:t>United Nations </a:t>
            </a:r>
          </a:p>
          <a:p>
            <a:pPr algn="ctr"/>
            <a:r>
              <a:rPr lang="en-US" sz="2400" dirty="0" smtClean="0"/>
              <a:t>Educational, Scientific and Cultural</a:t>
            </a:r>
          </a:p>
          <a:p>
            <a:pPr algn="ctr"/>
            <a:r>
              <a:rPr lang="en-US" sz="2400" dirty="0" smtClean="0"/>
              <a:t> Organization</a:t>
            </a:r>
          </a:p>
          <a:p>
            <a:pPr algn="ctr"/>
            <a:r>
              <a:rPr lang="en-US" sz="2400" b="1" dirty="0" smtClean="0"/>
              <a:t>(UNESCO)</a:t>
            </a:r>
            <a:endParaRPr lang="en-US" sz="2400" b="1" dirty="0"/>
          </a:p>
        </p:txBody>
      </p:sp>
      <p:sp>
        <p:nvSpPr>
          <p:cNvPr id="6" name="Right Arrow 5"/>
          <p:cNvSpPr/>
          <p:nvPr/>
        </p:nvSpPr>
        <p:spPr>
          <a:xfrm>
            <a:off x="611560" y="3140968"/>
            <a:ext cx="2880320" cy="2160240"/>
          </a:xfrm>
          <a:prstGeom prst="rightArrow">
            <a:avLst>
              <a:gd name="adj1" fmla="val 5955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Culture</a:t>
            </a:r>
            <a:endParaRPr lang="en-US"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meanings of Multiculturalism</a:t>
            </a:r>
            <a:endParaRPr lang="en-US" dirty="0"/>
          </a:p>
        </p:txBody>
      </p:sp>
      <p:sp>
        <p:nvSpPr>
          <p:cNvPr id="5" name="Rectangle 4"/>
          <p:cNvSpPr/>
          <p:nvPr/>
        </p:nvSpPr>
        <p:spPr>
          <a:xfrm>
            <a:off x="323528" y="2852936"/>
            <a:ext cx="3600400"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1. Demographic</a:t>
            </a:r>
            <a:endParaRPr lang="en-US" sz="3200" dirty="0"/>
          </a:p>
        </p:txBody>
      </p:sp>
      <p:sp>
        <p:nvSpPr>
          <p:cNvPr id="6" name="Rectangle 5"/>
          <p:cNvSpPr/>
          <p:nvPr/>
        </p:nvSpPr>
        <p:spPr>
          <a:xfrm>
            <a:off x="323528" y="4005064"/>
            <a:ext cx="3600400"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2. Programmatic</a:t>
            </a:r>
            <a:endParaRPr lang="en-US" sz="3200" dirty="0"/>
          </a:p>
        </p:txBody>
      </p:sp>
      <p:sp>
        <p:nvSpPr>
          <p:cNvPr id="7" name="Rectangle 6"/>
          <p:cNvSpPr/>
          <p:nvPr/>
        </p:nvSpPr>
        <p:spPr>
          <a:xfrm>
            <a:off x="323528" y="5157192"/>
            <a:ext cx="3600400"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3. Ideological</a:t>
            </a:r>
            <a:endParaRPr lang="en-US" sz="3200" dirty="0"/>
          </a:p>
        </p:txBody>
      </p:sp>
      <p:sp>
        <p:nvSpPr>
          <p:cNvPr id="8" name="Rectangle 7"/>
          <p:cNvSpPr/>
          <p:nvPr/>
        </p:nvSpPr>
        <p:spPr>
          <a:xfrm>
            <a:off x="3923928" y="1484784"/>
            <a:ext cx="4392488"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427984" y="2060848"/>
            <a:ext cx="3528392" cy="3416320"/>
          </a:xfrm>
          <a:prstGeom prst="rect">
            <a:avLst/>
          </a:prstGeom>
          <a:noFill/>
        </p:spPr>
        <p:txBody>
          <a:bodyPr wrap="square" rtlCol="0">
            <a:spAutoFit/>
          </a:bodyPr>
          <a:lstStyle/>
          <a:p>
            <a:r>
              <a:rPr lang="en-US" sz="2400" dirty="0" smtClean="0"/>
              <a:t>The UN looks at multiculturalism from three perspectives – as a feature of the demographics of its members, as a part of its </a:t>
            </a:r>
            <a:r>
              <a:rPr lang="en-US" sz="2400" dirty="0" err="1" smtClean="0"/>
              <a:t>programmes</a:t>
            </a:r>
            <a:r>
              <a:rPr lang="en-US" sz="2400" dirty="0" smtClean="0"/>
              <a:t> and projects, and as an ‘ideology’</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meanings of Multiculturalism</a:t>
            </a:r>
            <a:endParaRPr lang="en-US" dirty="0"/>
          </a:p>
        </p:txBody>
      </p:sp>
      <p:sp>
        <p:nvSpPr>
          <p:cNvPr id="4" name="TextBox 3"/>
          <p:cNvSpPr txBox="1"/>
          <p:nvPr/>
        </p:nvSpPr>
        <p:spPr>
          <a:xfrm>
            <a:off x="323528" y="1484784"/>
            <a:ext cx="3528392" cy="1200329"/>
          </a:xfrm>
          <a:prstGeom prst="rect">
            <a:avLst/>
          </a:prstGeom>
          <a:noFill/>
        </p:spPr>
        <p:txBody>
          <a:bodyPr wrap="square" rtlCol="0">
            <a:spAutoFit/>
          </a:bodyPr>
          <a:lstStyle/>
          <a:p>
            <a:r>
              <a:rPr lang="en-US" sz="2400" dirty="0" smtClean="0"/>
              <a:t>The UN looks at multiculturalism from three perspectives</a:t>
            </a:r>
            <a:endParaRPr lang="en-US" sz="2400" dirty="0"/>
          </a:p>
        </p:txBody>
      </p:sp>
      <p:sp>
        <p:nvSpPr>
          <p:cNvPr id="5" name="Rectangle 4"/>
          <p:cNvSpPr/>
          <p:nvPr/>
        </p:nvSpPr>
        <p:spPr>
          <a:xfrm>
            <a:off x="323528" y="2852936"/>
            <a:ext cx="3600400"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Demographic</a:t>
            </a:r>
            <a:endParaRPr lang="en-US" sz="3200" b="1" dirty="0">
              <a:solidFill>
                <a:schemeClr val="tx1"/>
              </a:solidFill>
            </a:endParaRPr>
          </a:p>
        </p:txBody>
      </p:sp>
      <p:sp>
        <p:nvSpPr>
          <p:cNvPr id="6" name="Rectangle 5"/>
          <p:cNvSpPr/>
          <p:nvPr/>
        </p:nvSpPr>
        <p:spPr>
          <a:xfrm>
            <a:off x="323528" y="4005064"/>
            <a:ext cx="3600400" cy="8640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Programmatic</a:t>
            </a:r>
            <a:endParaRPr lang="en-US" sz="3200" dirty="0"/>
          </a:p>
        </p:txBody>
      </p:sp>
      <p:sp>
        <p:nvSpPr>
          <p:cNvPr id="7" name="Rectangle 6"/>
          <p:cNvSpPr/>
          <p:nvPr/>
        </p:nvSpPr>
        <p:spPr>
          <a:xfrm>
            <a:off x="323528" y="5157192"/>
            <a:ext cx="3600400" cy="8640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Ideological</a:t>
            </a:r>
            <a:endParaRPr lang="en-US" sz="3200" dirty="0"/>
          </a:p>
        </p:txBody>
      </p:sp>
      <p:sp>
        <p:nvSpPr>
          <p:cNvPr id="8" name="Rectangle 7"/>
          <p:cNvSpPr/>
          <p:nvPr/>
        </p:nvSpPr>
        <p:spPr>
          <a:xfrm>
            <a:off x="3923928" y="1484784"/>
            <a:ext cx="4392488"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The UN recognizes multiculturalism as an essential feature of the characteristics of its member states, that makes this world a very diverse place</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meanings of Multiculturalism</a:t>
            </a:r>
            <a:endParaRPr lang="en-US" dirty="0"/>
          </a:p>
        </p:txBody>
      </p:sp>
      <p:sp>
        <p:nvSpPr>
          <p:cNvPr id="4" name="TextBox 3"/>
          <p:cNvSpPr txBox="1"/>
          <p:nvPr/>
        </p:nvSpPr>
        <p:spPr>
          <a:xfrm>
            <a:off x="323528" y="1484784"/>
            <a:ext cx="3528392" cy="1200329"/>
          </a:xfrm>
          <a:prstGeom prst="rect">
            <a:avLst/>
          </a:prstGeom>
          <a:noFill/>
        </p:spPr>
        <p:txBody>
          <a:bodyPr wrap="square" rtlCol="0">
            <a:spAutoFit/>
          </a:bodyPr>
          <a:lstStyle/>
          <a:p>
            <a:r>
              <a:rPr lang="en-US" sz="2400" dirty="0" smtClean="0"/>
              <a:t>The UN looks at multiculturalism from three perspectives</a:t>
            </a:r>
            <a:endParaRPr lang="en-US" sz="2400" dirty="0"/>
          </a:p>
        </p:txBody>
      </p:sp>
      <p:sp>
        <p:nvSpPr>
          <p:cNvPr id="5" name="Rectangle 4"/>
          <p:cNvSpPr/>
          <p:nvPr/>
        </p:nvSpPr>
        <p:spPr>
          <a:xfrm>
            <a:off x="323528" y="2852936"/>
            <a:ext cx="3600400" cy="8640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Demographic</a:t>
            </a:r>
            <a:endParaRPr lang="en-US" sz="3200" dirty="0"/>
          </a:p>
        </p:txBody>
      </p:sp>
      <p:sp>
        <p:nvSpPr>
          <p:cNvPr id="6" name="Rectangle 5"/>
          <p:cNvSpPr/>
          <p:nvPr/>
        </p:nvSpPr>
        <p:spPr>
          <a:xfrm>
            <a:off x="323528" y="4005064"/>
            <a:ext cx="3600400"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Programmatic</a:t>
            </a:r>
            <a:endParaRPr lang="en-US" sz="3200" b="1" dirty="0">
              <a:solidFill>
                <a:schemeClr val="tx1"/>
              </a:solidFill>
            </a:endParaRPr>
          </a:p>
        </p:txBody>
      </p:sp>
      <p:sp>
        <p:nvSpPr>
          <p:cNvPr id="7" name="Rectangle 6"/>
          <p:cNvSpPr/>
          <p:nvPr/>
        </p:nvSpPr>
        <p:spPr>
          <a:xfrm>
            <a:off x="323528" y="5157192"/>
            <a:ext cx="3600400" cy="8640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Ideological</a:t>
            </a:r>
            <a:endParaRPr lang="en-US" sz="3200" dirty="0"/>
          </a:p>
        </p:txBody>
      </p:sp>
      <p:sp>
        <p:nvSpPr>
          <p:cNvPr id="8" name="Rectangle 7"/>
          <p:cNvSpPr/>
          <p:nvPr/>
        </p:nvSpPr>
        <p:spPr>
          <a:xfrm>
            <a:off x="3923928" y="1484784"/>
            <a:ext cx="4392488"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In </a:t>
            </a:r>
            <a:r>
              <a:rPr lang="en-US" sz="2800" dirty="0" smtClean="0">
                <a:solidFill>
                  <a:schemeClr val="tx1"/>
                </a:solidFill>
              </a:rPr>
              <a:t>programmatic terms, it 'multiculturalism' refers to specific types of programs and policy initiatives designed to respond to and manage ethnic diversity.</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meanings of Multiculturalism</a:t>
            </a:r>
            <a:endParaRPr lang="en-US" dirty="0"/>
          </a:p>
        </p:txBody>
      </p:sp>
      <p:sp>
        <p:nvSpPr>
          <p:cNvPr id="4" name="TextBox 3"/>
          <p:cNvSpPr txBox="1"/>
          <p:nvPr/>
        </p:nvSpPr>
        <p:spPr>
          <a:xfrm>
            <a:off x="323528" y="1484784"/>
            <a:ext cx="3528392" cy="1200329"/>
          </a:xfrm>
          <a:prstGeom prst="rect">
            <a:avLst/>
          </a:prstGeom>
          <a:noFill/>
        </p:spPr>
        <p:txBody>
          <a:bodyPr wrap="square" rtlCol="0">
            <a:spAutoFit/>
          </a:bodyPr>
          <a:lstStyle/>
          <a:p>
            <a:r>
              <a:rPr lang="en-US" sz="2400" dirty="0" smtClean="0"/>
              <a:t>The UN looks at multiculturalism from three perspectives</a:t>
            </a:r>
            <a:endParaRPr lang="en-US" sz="2400" dirty="0"/>
          </a:p>
        </p:txBody>
      </p:sp>
      <p:sp>
        <p:nvSpPr>
          <p:cNvPr id="5" name="Rectangle 4"/>
          <p:cNvSpPr/>
          <p:nvPr/>
        </p:nvSpPr>
        <p:spPr>
          <a:xfrm>
            <a:off x="323528" y="2852936"/>
            <a:ext cx="3600400" cy="8640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Demographic</a:t>
            </a:r>
            <a:endParaRPr lang="en-US" sz="3200" dirty="0"/>
          </a:p>
        </p:txBody>
      </p:sp>
      <p:sp>
        <p:nvSpPr>
          <p:cNvPr id="6" name="Rectangle 5"/>
          <p:cNvSpPr/>
          <p:nvPr/>
        </p:nvSpPr>
        <p:spPr>
          <a:xfrm>
            <a:off x="323528" y="4005064"/>
            <a:ext cx="3600400" cy="8640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Programmatic</a:t>
            </a:r>
            <a:endParaRPr lang="en-US" sz="3200" dirty="0"/>
          </a:p>
        </p:txBody>
      </p:sp>
      <p:sp>
        <p:nvSpPr>
          <p:cNvPr id="7" name="Rectangle 6"/>
          <p:cNvSpPr/>
          <p:nvPr/>
        </p:nvSpPr>
        <p:spPr>
          <a:xfrm>
            <a:off x="323528" y="5157192"/>
            <a:ext cx="3600400"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Ideological</a:t>
            </a:r>
            <a:endParaRPr lang="en-US" sz="3200" dirty="0">
              <a:solidFill>
                <a:schemeClr val="tx1"/>
              </a:solidFill>
            </a:endParaRPr>
          </a:p>
        </p:txBody>
      </p:sp>
      <p:sp>
        <p:nvSpPr>
          <p:cNvPr id="8" name="Rectangle 7"/>
          <p:cNvSpPr/>
          <p:nvPr/>
        </p:nvSpPr>
        <p:spPr>
          <a:xfrm>
            <a:off x="3923928" y="1484784"/>
            <a:ext cx="4392488"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Multiculturalism </a:t>
            </a:r>
            <a:r>
              <a:rPr lang="en-US" sz="2800" dirty="0" err="1" smtClean="0">
                <a:solidFill>
                  <a:schemeClr val="tx1"/>
                </a:solidFill>
              </a:rPr>
              <a:t>emphasises</a:t>
            </a:r>
            <a:r>
              <a:rPr lang="en-US" sz="2800" dirty="0" smtClean="0">
                <a:solidFill>
                  <a:schemeClr val="tx1"/>
                </a:solidFill>
              </a:rPr>
              <a:t> that </a:t>
            </a:r>
            <a:r>
              <a:rPr lang="en-US" sz="2800" dirty="0" smtClean="0">
                <a:solidFill>
                  <a:schemeClr val="tx1"/>
                </a:solidFill>
              </a:rPr>
              <a:t>ethnic diversity should go hand in hand with enjoying commonly shared values of a society.</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Multiculturalism and UN Themes</a:t>
            </a:r>
            <a:endParaRPr lang="en-US" dirty="0"/>
          </a:p>
        </p:txBody>
      </p:sp>
      <p:sp>
        <p:nvSpPr>
          <p:cNvPr id="4" name="Oval 3"/>
          <p:cNvSpPr/>
          <p:nvPr/>
        </p:nvSpPr>
        <p:spPr>
          <a:xfrm>
            <a:off x="683568" y="1916832"/>
            <a:ext cx="5040560" cy="3816424"/>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5" name="Rectangle 4"/>
          <p:cNvSpPr/>
          <p:nvPr/>
        </p:nvSpPr>
        <p:spPr>
          <a:xfrm>
            <a:off x="899592" y="3645024"/>
            <a:ext cx="2880917" cy="461665"/>
          </a:xfrm>
          <a:prstGeom prst="rect">
            <a:avLst/>
          </a:prstGeom>
        </p:spPr>
        <p:txBody>
          <a:bodyPr wrap="none">
            <a:spAutoFit/>
          </a:bodyPr>
          <a:lstStyle/>
          <a:p>
            <a:r>
              <a:rPr lang="en-US" sz="2400" b="1" dirty="0" smtClean="0"/>
              <a:t>Multiculturalism</a:t>
            </a:r>
            <a:endParaRPr lang="en-US" sz="2400" b="1" dirty="0"/>
          </a:p>
        </p:txBody>
      </p:sp>
      <p:sp>
        <p:nvSpPr>
          <p:cNvPr id="6" name="Rectangle 5"/>
          <p:cNvSpPr/>
          <p:nvPr/>
        </p:nvSpPr>
        <p:spPr>
          <a:xfrm>
            <a:off x="3995936" y="2420888"/>
            <a:ext cx="475252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Racism and discrimination</a:t>
            </a:r>
            <a:endParaRPr lang="en-US" sz="2400" dirty="0">
              <a:solidFill>
                <a:schemeClr val="tx1"/>
              </a:solidFill>
            </a:endParaRPr>
          </a:p>
        </p:txBody>
      </p:sp>
      <p:sp>
        <p:nvSpPr>
          <p:cNvPr id="7" name="Rectangle 6"/>
          <p:cNvSpPr/>
          <p:nvPr/>
        </p:nvSpPr>
        <p:spPr>
          <a:xfrm>
            <a:off x="3995936" y="3501008"/>
            <a:ext cx="475252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Migration and human rights</a:t>
            </a:r>
            <a:endParaRPr lang="en-US" sz="2400" dirty="0">
              <a:solidFill>
                <a:schemeClr val="tx1"/>
              </a:solidFill>
            </a:endParaRPr>
          </a:p>
        </p:txBody>
      </p:sp>
      <p:sp>
        <p:nvSpPr>
          <p:cNvPr id="8" name="Rectangle 7"/>
          <p:cNvSpPr/>
          <p:nvPr/>
        </p:nvSpPr>
        <p:spPr>
          <a:xfrm>
            <a:off x="3995936" y="4581128"/>
            <a:ext cx="475252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Heritage preservation</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Racism and Discrimination</a:t>
            </a:r>
            <a:endParaRPr lang="en-US" dirty="0"/>
          </a:p>
        </p:txBody>
      </p:sp>
      <p:sp>
        <p:nvSpPr>
          <p:cNvPr id="3" name="Content Placeholder 2"/>
          <p:cNvSpPr>
            <a:spLocks noGrp="1"/>
          </p:cNvSpPr>
          <p:nvPr>
            <p:ph sz="quarter" idx="1"/>
          </p:nvPr>
        </p:nvSpPr>
        <p:spPr/>
        <p:txBody>
          <a:bodyPr/>
          <a:lstStyle/>
          <a:p>
            <a:r>
              <a:rPr lang="en-US" dirty="0" smtClean="0"/>
              <a:t>Acceptance of and commitment to multiculturalism was at the heart of the global fight against </a:t>
            </a:r>
            <a:r>
              <a:rPr lang="en-US" dirty="0" smtClean="0"/>
              <a:t>discrimination</a:t>
            </a:r>
          </a:p>
          <a:p>
            <a:endParaRPr lang="en-US" dirty="0" smtClean="0"/>
          </a:p>
          <a:p>
            <a:r>
              <a:rPr lang="en-US" dirty="0" smtClean="0"/>
              <a:t>Durban Declaration and </a:t>
            </a:r>
            <a:r>
              <a:rPr lang="en-US" dirty="0" err="1" smtClean="0"/>
              <a:t>Programme</a:t>
            </a:r>
            <a:r>
              <a:rPr lang="en-US" dirty="0" smtClean="0"/>
              <a:t> of </a:t>
            </a:r>
            <a:r>
              <a:rPr lang="en-US" dirty="0" smtClean="0"/>
              <a:t>Action (2001)  - </a:t>
            </a:r>
            <a:r>
              <a:rPr lang="en-US" dirty="0" smtClean="0"/>
              <a:t>World Conference against Racism, Racial Discrimination, Xenophobia </a:t>
            </a:r>
            <a:r>
              <a:rPr lang="en-US" dirty="0" smtClean="0"/>
              <a:t>and Related Intolerance</a:t>
            </a:r>
          </a:p>
          <a:p>
            <a:endParaRPr lang="en-US" dirty="0" smtClean="0"/>
          </a:p>
          <a:p>
            <a:r>
              <a:rPr lang="en-US" dirty="0" smtClean="0"/>
              <a:t>21 </a:t>
            </a:r>
            <a:r>
              <a:rPr lang="en-US" dirty="0" smtClean="0"/>
              <a:t>March is celebrated globally as the “International </a:t>
            </a:r>
            <a:r>
              <a:rPr lang="en-US" dirty="0" smtClean="0"/>
              <a:t>Day for the Elimination of Racial </a:t>
            </a:r>
            <a:r>
              <a:rPr lang="en-US" dirty="0" smtClean="0"/>
              <a:t>Discrimination”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Migration and Human Rights</a:t>
            </a:r>
            <a:endParaRPr lang="en-US" dirty="0"/>
          </a:p>
        </p:txBody>
      </p:sp>
      <p:sp>
        <p:nvSpPr>
          <p:cNvPr id="3" name="Content Placeholder 2"/>
          <p:cNvSpPr>
            <a:spLocks noGrp="1"/>
          </p:cNvSpPr>
          <p:nvPr>
            <p:ph sz="quarter" idx="1"/>
          </p:nvPr>
        </p:nvSpPr>
        <p:spPr/>
        <p:txBody>
          <a:bodyPr/>
          <a:lstStyle/>
          <a:p>
            <a:r>
              <a:rPr lang="en-US" dirty="0" smtClean="0"/>
              <a:t>The UN </a:t>
            </a:r>
            <a:r>
              <a:rPr lang="en-US" dirty="0" smtClean="0"/>
              <a:t>promotes </a:t>
            </a:r>
            <a:r>
              <a:rPr lang="en-US" dirty="0" smtClean="0"/>
              <a:t>the respect for </a:t>
            </a:r>
            <a:r>
              <a:rPr lang="en-US" dirty="0" smtClean="0"/>
              <a:t>human </a:t>
            </a:r>
            <a:r>
              <a:rPr lang="en-US" dirty="0" smtClean="0"/>
              <a:t>rights of migrants, and to contribute to peaceful integration of migrants in </a:t>
            </a:r>
            <a:r>
              <a:rPr lang="en-US" dirty="0" smtClean="0"/>
              <a:t>society (UNESCO).</a:t>
            </a:r>
          </a:p>
          <a:p>
            <a:r>
              <a:rPr lang="en-US" dirty="0" smtClean="0"/>
              <a:t>Developing multicultural societies as a goal to help migrants better contribute to society</a:t>
            </a:r>
            <a:endParaRPr lang="en-US" dirty="0" smtClean="0"/>
          </a:p>
          <a:p>
            <a:r>
              <a:rPr lang="en-US" dirty="0" smtClean="0"/>
              <a:t>International </a:t>
            </a:r>
            <a:r>
              <a:rPr lang="en-US" dirty="0" smtClean="0"/>
              <a:t>Convention on the Protection of the Rights of All Migrant Workers and Members of Their Families </a:t>
            </a:r>
            <a:r>
              <a:rPr lang="en-US" dirty="0" smtClean="0"/>
              <a:t> (2003)</a:t>
            </a:r>
          </a:p>
          <a:p>
            <a:r>
              <a:rPr lang="en-US" dirty="0" smtClean="0"/>
              <a:t>Office </a:t>
            </a:r>
            <a:r>
              <a:rPr lang="en-US" dirty="0" smtClean="0"/>
              <a:t>of the High Commissioner for Human Rights (OHCHR)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60648"/>
            <a:ext cx="8229600" cy="707777"/>
          </a:xfrm>
        </p:spPr>
        <p:txBody>
          <a:bodyPr/>
          <a:lstStyle/>
          <a:p>
            <a:pPr eaLnBrk="1" hangingPunct="1"/>
            <a:r>
              <a:rPr lang="en-US" dirty="0" smtClean="0"/>
              <a:t>General UN Membership</a:t>
            </a:r>
          </a:p>
        </p:txBody>
      </p:sp>
      <p:sp>
        <p:nvSpPr>
          <p:cNvPr id="18437" name="Rectangle 5"/>
          <p:cNvSpPr>
            <a:spLocks noGrp="1" noChangeArrowheads="1"/>
          </p:cNvSpPr>
          <p:nvPr>
            <p:ph type="body" sz="half" idx="1"/>
          </p:nvPr>
        </p:nvSpPr>
        <p:spPr>
          <a:xfrm>
            <a:off x="457200" y="1600200"/>
            <a:ext cx="4572000" cy="4530725"/>
          </a:xfrm>
        </p:spPr>
        <p:txBody>
          <a:bodyPr>
            <a:normAutofit fontScale="92500" lnSpcReduction="20000"/>
          </a:bodyPr>
          <a:lstStyle/>
          <a:p>
            <a:pPr marL="420624" indent="-384048" eaLnBrk="1" fontAlgn="auto" hangingPunct="1">
              <a:spcAft>
                <a:spcPts val="0"/>
              </a:spcAft>
              <a:buFont typeface="Wingdings 2"/>
              <a:buChar char=""/>
              <a:defRPr/>
            </a:pPr>
            <a:r>
              <a:rPr lang="en-US" sz="2800" dirty="0" smtClean="0"/>
              <a:t>193 member states</a:t>
            </a:r>
          </a:p>
          <a:p>
            <a:pPr marL="723837" lvl="1" indent="-384048" eaLnBrk="1" fontAlgn="auto" hangingPunct="1">
              <a:spcAft>
                <a:spcPts val="0"/>
              </a:spcAft>
              <a:buFont typeface="Wingdings 2"/>
              <a:buChar char=""/>
              <a:defRPr/>
            </a:pPr>
            <a:r>
              <a:rPr lang="en-US" sz="2400" dirty="0" smtClean="0"/>
              <a:t>“Peace loving nations”</a:t>
            </a:r>
          </a:p>
          <a:p>
            <a:pPr marL="420624" indent="-384048" eaLnBrk="1" fontAlgn="auto" hangingPunct="1">
              <a:spcAft>
                <a:spcPts val="0"/>
              </a:spcAft>
              <a:buFont typeface="Wingdings 2"/>
              <a:buChar char=""/>
              <a:defRPr/>
            </a:pPr>
            <a:endParaRPr lang="en-US" sz="2800" dirty="0" smtClean="0"/>
          </a:p>
          <a:p>
            <a:pPr marL="420624" indent="-384048" eaLnBrk="1" fontAlgn="auto" hangingPunct="1">
              <a:spcAft>
                <a:spcPts val="0"/>
              </a:spcAft>
              <a:buFont typeface="Wingdings 2"/>
              <a:buChar char=""/>
              <a:defRPr/>
            </a:pPr>
            <a:r>
              <a:rPr lang="en-US" sz="2800" dirty="0" smtClean="0"/>
              <a:t>NYC: “Sessions” Sept-Dec</a:t>
            </a:r>
          </a:p>
          <a:p>
            <a:pPr marL="420624" indent="-384048" eaLnBrk="1" fontAlgn="auto" hangingPunct="1">
              <a:spcAft>
                <a:spcPts val="0"/>
              </a:spcAft>
              <a:buFont typeface="Wingdings" pitchFamily="2" charset="2"/>
              <a:buNone/>
              <a:defRPr/>
            </a:pPr>
            <a:endParaRPr lang="en-US" sz="2800" dirty="0" smtClean="0"/>
          </a:p>
          <a:p>
            <a:pPr marL="420624" indent="-384048" eaLnBrk="1" fontAlgn="auto" hangingPunct="1">
              <a:spcAft>
                <a:spcPts val="0"/>
              </a:spcAft>
              <a:buFont typeface="Wingdings 2"/>
              <a:buChar char=""/>
              <a:defRPr/>
            </a:pPr>
            <a:r>
              <a:rPr lang="en-US" sz="2800" dirty="0" smtClean="0"/>
              <a:t>Pay dues (% world wealth)</a:t>
            </a:r>
          </a:p>
          <a:p>
            <a:pPr marL="722376" lvl="1" indent="-274320" eaLnBrk="1" fontAlgn="auto" hangingPunct="1">
              <a:spcAft>
                <a:spcPts val="0"/>
              </a:spcAft>
              <a:buFont typeface="Wingdings 2"/>
              <a:buChar char=""/>
              <a:defRPr/>
            </a:pPr>
            <a:r>
              <a:rPr lang="en-US" sz="2400" dirty="0" smtClean="0"/>
              <a:t>2010-11 Budget ($5.16 b) </a:t>
            </a:r>
          </a:p>
          <a:p>
            <a:pPr marL="722376" lvl="1" indent="-274320" eaLnBrk="1" fontAlgn="auto" hangingPunct="1">
              <a:spcAft>
                <a:spcPts val="0"/>
              </a:spcAft>
              <a:buFont typeface="Wingdings 2"/>
              <a:buChar char=""/>
              <a:defRPr/>
            </a:pPr>
            <a:r>
              <a:rPr lang="en-US" sz="2400" dirty="0" smtClean="0"/>
              <a:t>Peacekeeping costs different ($8 b)</a:t>
            </a:r>
          </a:p>
          <a:p>
            <a:pPr marL="722376" lvl="1" indent="-274320" eaLnBrk="1" fontAlgn="auto" hangingPunct="1">
              <a:spcAft>
                <a:spcPts val="0"/>
              </a:spcAft>
              <a:buFontTx/>
              <a:buNone/>
              <a:defRPr/>
            </a:pPr>
            <a:endParaRPr lang="en-US" dirty="0" smtClean="0"/>
          </a:p>
          <a:p>
            <a:pPr marL="420624" indent="-384048" eaLnBrk="1" fontAlgn="auto" hangingPunct="1">
              <a:spcAft>
                <a:spcPts val="0"/>
              </a:spcAft>
              <a:buFont typeface="Wingdings 2"/>
              <a:buChar char=""/>
              <a:defRPr/>
            </a:pPr>
            <a:r>
              <a:rPr lang="en-US" sz="2800" dirty="0" smtClean="0"/>
              <a:t>Provide troops for UN activities</a:t>
            </a:r>
          </a:p>
        </p:txBody>
      </p:sp>
      <p:pic>
        <p:nvPicPr>
          <p:cNvPr id="11268" name="Picture 8" descr="unflag"/>
          <p:cNvPicPr>
            <a:picLocks noGrp="1" noChangeAspect="1" noChangeArrowheads="1"/>
          </p:cNvPicPr>
          <p:nvPr>
            <p:ph type="clipArt" sz="half" idx="2"/>
          </p:nvPr>
        </p:nvPicPr>
        <p:blipFill>
          <a:blip r:embed="rId3" cstate="print"/>
          <a:srcRect/>
          <a:stretch>
            <a:fillRect/>
          </a:stretch>
        </p:blipFill>
        <p:spPr>
          <a:xfrm>
            <a:off x="5148064" y="3789040"/>
            <a:ext cx="3657600" cy="24384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Heritage Preservation</a:t>
            </a:r>
            <a:endParaRPr lang="en-US" dirty="0"/>
          </a:p>
        </p:txBody>
      </p:sp>
      <p:sp>
        <p:nvSpPr>
          <p:cNvPr id="3" name="Content Placeholder 2"/>
          <p:cNvSpPr>
            <a:spLocks noGrp="1"/>
          </p:cNvSpPr>
          <p:nvPr>
            <p:ph sz="quarter" idx="1"/>
          </p:nvPr>
        </p:nvSpPr>
        <p:spPr/>
        <p:txBody>
          <a:bodyPr/>
          <a:lstStyle/>
          <a:p>
            <a:r>
              <a:rPr lang="en-US" dirty="0" smtClean="0"/>
              <a:t>Respect for different cultures, and multiculturalism itself,  lies at the core of heritage preservation policies</a:t>
            </a:r>
          </a:p>
          <a:p>
            <a:r>
              <a:rPr lang="en-US" dirty="0" smtClean="0"/>
              <a:t>UN Agreements on heritage preservation:</a:t>
            </a:r>
          </a:p>
          <a:p>
            <a:pPr marL="731520" lvl="1" indent="-457200"/>
            <a:r>
              <a:rPr lang="en-US" sz="2000" dirty="0" smtClean="0">
                <a:solidFill>
                  <a:schemeClr val="tx1"/>
                </a:solidFill>
              </a:rPr>
              <a:t>Protection and Promotion of the Diversity of Cultural Expressions (2005)</a:t>
            </a:r>
          </a:p>
          <a:p>
            <a:pPr marL="731520" lvl="1" indent="-457200"/>
            <a:r>
              <a:rPr lang="en-US" sz="2000" dirty="0" smtClean="0">
                <a:solidFill>
                  <a:schemeClr val="tx1"/>
                </a:solidFill>
              </a:rPr>
              <a:t>Safeguarding of the Intangible Cultural Heritage (2003)</a:t>
            </a:r>
          </a:p>
          <a:p>
            <a:pPr marL="731520" lvl="1" indent="-457200"/>
            <a:r>
              <a:rPr lang="en-US" sz="2000" dirty="0" smtClean="0">
                <a:solidFill>
                  <a:schemeClr val="tx1"/>
                </a:solidFill>
              </a:rPr>
              <a:t>Protection of the Underwater Cultural Heritage (2001)</a:t>
            </a:r>
          </a:p>
          <a:p>
            <a:pPr marL="731520" lvl="1" indent="-457200"/>
            <a:r>
              <a:rPr lang="en-US" sz="2000" dirty="0" smtClean="0">
                <a:solidFill>
                  <a:schemeClr val="tx1"/>
                </a:solidFill>
              </a:rPr>
              <a:t>Protection of the World Cultural and Natural Heritage (1972)</a:t>
            </a:r>
          </a:p>
          <a:p>
            <a:r>
              <a:rPr lang="en-US" dirty="0" smtClean="0"/>
              <a:t>Listings of World Heritage Sites is an example of heritage preservation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a:t>
            </a:r>
            <a:endParaRPr lang="en-US" dirty="0"/>
          </a:p>
        </p:txBody>
      </p:sp>
      <p:sp>
        <p:nvSpPr>
          <p:cNvPr id="3" name="Content Placeholder 2"/>
          <p:cNvSpPr>
            <a:spLocks noGrp="1"/>
          </p:cNvSpPr>
          <p:nvPr>
            <p:ph sz="quarter" idx="1"/>
          </p:nvPr>
        </p:nvSpPr>
        <p:spPr>
          <a:xfrm>
            <a:off x="301752" y="1527048"/>
            <a:ext cx="6142456" cy="4572000"/>
          </a:xfrm>
        </p:spPr>
        <p:txBody>
          <a:bodyPr>
            <a:normAutofit/>
          </a:bodyPr>
          <a:lstStyle/>
          <a:p>
            <a:r>
              <a:rPr lang="en-US" dirty="0" smtClean="0"/>
              <a:t>UN HABITAT's "The State of the World's Cities Report 200/2005 " lauds multiculturalism as an urban phenomenon that should be </a:t>
            </a:r>
            <a:r>
              <a:rPr lang="en-US" dirty="0" smtClean="0"/>
              <a:t>celebrated</a:t>
            </a:r>
          </a:p>
          <a:p>
            <a:r>
              <a:rPr lang="en-US" dirty="0" smtClean="0"/>
              <a:t>T</a:t>
            </a:r>
            <a:r>
              <a:rPr lang="en-US" dirty="0" smtClean="0"/>
              <a:t>he UN Global Compact and doing business in a multicultural world</a:t>
            </a:r>
          </a:p>
          <a:p>
            <a:r>
              <a:rPr lang="en-US" dirty="0" smtClean="0"/>
              <a:t>Promotion of peace as a part of multiculturalism</a:t>
            </a:r>
          </a:p>
          <a:p>
            <a:endParaRPr lang="en-US" dirty="0"/>
          </a:p>
        </p:txBody>
      </p:sp>
      <p:pic>
        <p:nvPicPr>
          <p:cNvPr id="53250" name="Picture 2" descr="https://encrypted-tbn0.gstatic.com/images?q=tbn:ANd9GcQ_h_ZsCAcBV7AsojcVnqSGvW3EeV6DjHe3GDqMAsWhFBIIPn9Q"/>
          <p:cNvPicPr>
            <a:picLocks noChangeAspect="1" noChangeArrowheads="1"/>
          </p:cNvPicPr>
          <p:nvPr/>
        </p:nvPicPr>
        <p:blipFill>
          <a:blip r:embed="rId3" cstate="print"/>
          <a:srcRect/>
          <a:stretch>
            <a:fillRect/>
          </a:stretch>
        </p:blipFill>
        <p:spPr bwMode="auto">
          <a:xfrm>
            <a:off x="6711255" y="1484784"/>
            <a:ext cx="2181225" cy="2095501"/>
          </a:xfrm>
          <a:prstGeom prst="rect">
            <a:avLst/>
          </a:prstGeom>
          <a:noFill/>
        </p:spPr>
      </p:pic>
      <p:pic>
        <p:nvPicPr>
          <p:cNvPr id="53252" name="Picture 4" descr="https://encrypted-tbn0.gstatic.com/images?q=tbn:ANd9GcSVowzIg_qFVrToJheeVHXKO9fOqGMTll-F8sOK5Pcc5lEUJAHDpg"/>
          <p:cNvPicPr>
            <a:picLocks noChangeAspect="1" noChangeArrowheads="1"/>
          </p:cNvPicPr>
          <p:nvPr/>
        </p:nvPicPr>
        <p:blipFill>
          <a:blip r:embed="rId4" cstate="print"/>
          <a:srcRect/>
          <a:stretch>
            <a:fillRect/>
          </a:stretch>
        </p:blipFill>
        <p:spPr bwMode="auto">
          <a:xfrm>
            <a:off x="6711255" y="3573016"/>
            <a:ext cx="2160240" cy="272190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at the United Nations</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greatest strength of any organization is the quality of its staff members. This requires the creation of an organizational culture and environment that enables the staff to contribute to the best of their abilities. </a:t>
            </a:r>
            <a:endParaRPr lang="en-US" dirty="0" smtClean="0"/>
          </a:p>
          <a:p>
            <a:r>
              <a:rPr lang="en-US" dirty="0" smtClean="0"/>
              <a:t>When working at the United Nations, you need to have three “core values”</a:t>
            </a:r>
          </a:p>
          <a:p>
            <a:endParaRPr lang="en-US" dirty="0" smtClean="0"/>
          </a:p>
          <a:p>
            <a:r>
              <a:rPr lang="en-US" dirty="0" smtClean="0"/>
              <a:t>1. Integrity</a:t>
            </a:r>
          </a:p>
          <a:p>
            <a:r>
              <a:rPr lang="en-US" dirty="0" smtClean="0"/>
              <a:t>2. Professionalism</a:t>
            </a:r>
          </a:p>
          <a:p>
            <a:r>
              <a:rPr lang="en-US" dirty="0" smtClean="0"/>
              <a:t>3. Respect for Diversity</a:t>
            </a:r>
          </a:p>
          <a:p>
            <a:endParaRPr lang="en-US" dirty="0"/>
          </a:p>
        </p:txBody>
      </p:sp>
      <p:pic>
        <p:nvPicPr>
          <p:cNvPr id="51202" name="Picture 2" descr="https://encrypted-tbn3.gstatic.com/images?q=tbn:ANd9GcTHfDdU9BhU32NNCF7yJ-gVfiZCHkRdB_Xtos3NDBuqOIkUkWKb"/>
          <p:cNvPicPr>
            <a:picLocks noChangeAspect="1" noChangeArrowheads="1"/>
          </p:cNvPicPr>
          <p:nvPr/>
        </p:nvPicPr>
        <p:blipFill>
          <a:blip r:embed="rId3" cstate="print"/>
          <a:srcRect/>
          <a:stretch>
            <a:fillRect/>
          </a:stretch>
        </p:blipFill>
        <p:spPr bwMode="auto">
          <a:xfrm>
            <a:off x="5724128" y="3789040"/>
            <a:ext cx="2320772" cy="21807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Core Value: </a:t>
            </a:r>
            <a:r>
              <a:rPr lang="en-US" b="1" dirty="0" smtClean="0"/>
              <a:t>Integrity</a:t>
            </a:r>
            <a:endParaRPr lang="en-US" b="1" dirty="0"/>
          </a:p>
        </p:txBody>
      </p:sp>
      <p:sp>
        <p:nvSpPr>
          <p:cNvPr id="3" name="Content Placeholder 2"/>
          <p:cNvSpPr>
            <a:spLocks noGrp="1"/>
          </p:cNvSpPr>
          <p:nvPr>
            <p:ph sz="quarter" idx="1"/>
          </p:nvPr>
        </p:nvSpPr>
        <p:spPr/>
        <p:txBody>
          <a:bodyPr>
            <a:normAutofit fontScale="92500" lnSpcReduction="10000"/>
          </a:bodyPr>
          <a:lstStyle/>
          <a:p>
            <a:pPr lvl="0"/>
            <a:r>
              <a:rPr lang="en-US" dirty="0" smtClean="0"/>
              <a:t>Upholds the principles of the organization</a:t>
            </a:r>
          </a:p>
          <a:p>
            <a:pPr lvl="0"/>
            <a:r>
              <a:rPr lang="en-US" dirty="0" smtClean="0"/>
              <a:t>Demonstrates the values of the United Nations, including impartiality, fairness, honesty and truthfulness, in daily activities and </a:t>
            </a:r>
            <a:r>
              <a:rPr lang="en-US" dirty="0" err="1" smtClean="0"/>
              <a:t>behaviours</a:t>
            </a:r>
            <a:r>
              <a:rPr lang="en-US" dirty="0" smtClean="0"/>
              <a:t>.</a:t>
            </a:r>
          </a:p>
          <a:p>
            <a:pPr lvl="0"/>
            <a:r>
              <a:rPr lang="en-US" dirty="0" smtClean="0"/>
              <a:t>Acts without consideration of personal gain. </a:t>
            </a:r>
          </a:p>
          <a:p>
            <a:pPr lvl="0"/>
            <a:r>
              <a:rPr lang="en-US" dirty="0" smtClean="0"/>
              <a:t>Resists undue political pressure in decision-making.</a:t>
            </a:r>
          </a:p>
          <a:p>
            <a:pPr lvl="0"/>
            <a:r>
              <a:rPr lang="en-US" dirty="0" smtClean="0"/>
              <a:t>Does not abuse power or authority. </a:t>
            </a:r>
          </a:p>
          <a:p>
            <a:pPr lvl="0"/>
            <a:r>
              <a:rPr lang="en-US" dirty="0" smtClean="0"/>
              <a:t>Stands by decisions that are in the organization's interest even if they are unpopular.</a:t>
            </a:r>
          </a:p>
          <a:p>
            <a:pPr lvl="0"/>
            <a:r>
              <a:rPr lang="en-US" dirty="0" smtClean="0"/>
              <a:t>Takes prompt action in cases of unprofessional or unethical </a:t>
            </a:r>
            <a:r>
              <a:rPr lang="en-US" dirty="0" err="1" smtClean="0"/>
              <a:t>behaviour</a:t>
            </a:r>
            <a:r>
              <a:rPr lang="en-US" dirty="0" smtClean="0"/>
              <a: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Core Value: </a:t>
            </a:r>
            <a:r>
              <a:rPr lang="en-US" b="1" dirty="0" smtClean="0"/>
              <a:t>Professionalism</a:t>
            </a:r>
            <a:endParaRPr lang="en-US" b="1" dirty="0"/>
          </a:p>
        </p:txBody>
      </p:sp>
      <p:sp>
        <p:nvSpPr>
          <p:cNvPr id="3" name="Content Placeholder 2"/>
          <p:cNvSpPr>
            <a:spLocks noGrp="1"/>
          </p:cNvSpPr>
          <p:nvPr>
            <p:ph sz="quarter" idx="1"/>
          </p:nvPr>
        </p:nvSpPr>
        <p:spPr/>
        <p:txBody>
          <a:bodyPr>
            <a:normAutofit fontScale="92500"/>
          </a:bodyPr>
          <a:lstStyle/>
          <a:p>
            <a:pPr lvl="0"/>
            <a:r>
              <a:rPr lang="en-US" dirty="0" smtClean="0"/>
              <a:t>Shows pride in work and in achievements.</a:t>
            </a:r>
          </a:p>
          <a:p>
            <a:pPr lvl="0"/>
            <a:r>
              <a:rPr lang="en-US" dirty="0" smtClean="0"/>
              <a:t>Demonstrates professional competence and mastery of subject matter.</a:t>
            </a:r>
          </a:p>
          <a:p>
            <a:pPr lvl="0"/>
            <a:r>
              <a:rPr lang="en-US" dirty="0" smtClean="0"/>
              <a:t>Is conscientious and efficient in meeting commitments, observing deadlines and achieving results.</a:t>
            </a:r>
          </a:p>
          <a:p>
            <a:pPr lvl="0"/>
            <a:r>
              <a:rPr lang="en-US" dirty="0" smtClean="0"/>
              <a:t>Is motivated by professional rather than personal concerns.</a:t>
            </a:r>
          </a:p>
          <a:p>
            <a:pPr lvl="0"/>
            <a:r>
              <a:rPr lang="en-US" dirty="0" smtClean="0"/>
              <a:t>Shows persistence when faced with difficult problems or challenges.</a:t>
            </a:r>
          </a:p>
          <a:p>
            <a:pPr lvl="0"/>
            <a:r>
              <a:rPr lang="en-US" dirty="0" smtClean="0"/>
              <a:t>Remains calm in stressful situations.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Core Value: </a:t>
            </a:r>
            <a:r>
              <a:rPr lang="en-US" b="1" dirty="0" smtClean="0"/>
              <a:t>Respect for Diversity</a:t>
            </a:r>
            <a:endParaRPr lang="en-US" b="1" dirty="0"/>
          </a:p>
        </p:txBody>
      </p:sp>
      <p:sp>
        <p:nvSpPr>
          <p:cNvPr id="3" name="Content Placeholder 2"/>
          <p:cNvSpPr>
            <a:spLocks noGrp="1"/>
          </p:cNvSpPr>
          <p:nvPr>
            <p:ph sz="quarter" idx="1"/>
          </p:nvPr>
        </p:nvSpPr>
        <p:spPr/>
        <p:txBody>
          <a:bodyPr>
            <a:normAutofit lnSpcReduction="10000"/>
          </a:bodyPr>
          <a:lstStyle/>
          <a:p>
            <a:pPr lvl="0"/>
            <a:r>
              <a:rPr lang="en-US" dirty="0" smtClean="0"/>
              <a:t>Works effectively with people from all backgrounds.</a:t>
            </a:r>
          </a:p>
          <a:p>
            <a:pPr lvl="0"/>
            <a:r>
              <a:rPr lang="en-US" dirty="0" smtClean="0"/>
              <a:t>Treats all people with dignity and respect.</a:t>
            </a:r>
          </a:p>
          <a:p>
            <a:pPr lvl="0"/>
            <a:r>
              <a:rPr lang="en-US" dirty="0" smtClean="0"/>
              <a:t>Treats men and women equally.</a:t>
            </a:r>
          </a:p>
          <a:p>
            <a:pPr lvl="0"/>
            <a:r>
              <a:rPr lang="en-US" dirty="0" smtClean="0"/>
              <a:t>Shows respect for, and understanding of, diverse points of view and demonstrates this understanding in daily work and decision-making.</a:t>
            </a:r>
          </a:p>
          <a:p>
            <a:pPr lvl="0"/>
            <a:r>
              <a:rPr lang="en-US" dirty="0" smtClean="0"/>
              <a:t>Examines own biases and </a:t>
            </a:r>
            <a:r>
              <a:rPr lang="en-US" dirty="0" err="1" smtClean="0"/>
              <a:t>behaviours</a:t>
            </a:r>
            <a:r>
              <a:rPr lang="en-US" dirty="0" smtClean="0"/>
              <a:t> to avoid stereotypical responses.</a:t>
            </a:r>
          </a:p>
          <a:p>
            <a:pPr lvl="0"/>
            <a:r>
              <a:rPr lang="en-US" dirty="0" smtClean="0"/>
              <a:t>Does not discriminate against any individual or group</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Contact me …	</a:t>
            </a:r>
            <a:endParaRPr kumimoji="1" lang="ja-JP" altLang="en-US" dirty="0"/>
          </a:p>
        </p:txBody>
      </p:sp>
      <p:sp>
        <p:nvSpPr>
          <p:cNvPr id="4" name="Text Box 2"/>
          <p:cNvSpPr txBox="1">
            <a:spLocks noChangeArrowheads="1"/>
          </p:cNvSpPr>
          <p:nvPr/>
        </p:nvSpPr>
        <p:spPr bwMode="auto">
          <a:xfrm>
            <a:off x="2584797" y="3605932"/>
            <a:ext cx="3900488" cy="1384300"/>
          </a:xfrm>
          <a:prstGeom prst="rect">
            <a:avLst/>
          </a:prstGeom>
          <a:noFill/>
          <a:ln w="9525">
            <a:noFill/>
            <a:miter lim="800000"/>
            <a:headEnd/>
            <a:tailEnd/>
          </a:ln>
        </p:spPr>
        <p:txBody>
          <a:bodyPr wrap="none">
            <a:spAutoFit/>
          </a:bodyPr>
          <a:lstStyle/>
          <a:p>
            <a:pPr algn="ctr"/>
            <a:r>
              <a:rPr lang="en-US" altLang="ja-JP" sz="2000">
                <a:ea typeface="ＭＳ Ｐゴシック" charset="-128"/>
              </a:rPr>
              <a:t>Send me an email anytime!</a:t>
            </a:r>
          </a:p>
          <a:p>
            <a:pPr algn="ctr"/>
            <a:endParaRPr lang="en-US" altLang="ja-JP" sz="2000">
              <a:ea typeface="ＭＳ Ｐゴシック" charset="-128"/>
            </a:endParaRPr>
          </a:p>
          <a:p>
            <a:pPr algn="ctr"/>
            <a:r>
              <a:rPr lang="en-US" altLang="ja-JP" sz="2000">
                <a:ea typeface="ＭＳ Ｐゴシック" charset="-128"/>
              </a:rPr>
              <a:t>Hari Srinivas</a:t>
            </a:r>
            <a:endParaRPr lang="en-US" altLang="ja-JP" sz="1200">
              <a:ea typeface="ＭＳ Ｐゴシック" charset="-128"/>
            </a:endParaRPr>
          </a:p>
          <a:p>
            <a:pPr algn="ctr"/>
            <a:r>
              <a:rPr lang="en-US" altLang="ja-JP" b="1">
                <a:ea typeface="ＭＳ Ｐゴシック" charset="-128"/>
              </a:rPr>
              <a:t>hari.srinivas@kwansei.ac.jp</a:t>
            </a:r>
            <a:endParaRPr lang="en-US" altLang="ja-JP" sz="4000" b="1">
              <a:ea typeface="ＭＳ Ｐゴシック" charset="-128"/>
            </a:endParaRPr>
          </a:p>
        </p:txBody>
      </p:sp>
      <p:sp>
        <p:nvSpPr>
          <p:cNvPr id="5" name="Text Box 6"/>
          <p:cNvSpPr txBox="1">
            <a:spLocks noChangeArrowheads="1"/>
          </p:cNvSpPr>
          <p:nvPr/>
        </p:nvSpPr>
        <p:spPr bwMode="auto">
          <a:xfrm>
            <a:off x="503585" y="5734997"/>
            <a:ext cx="8027987" cy="646331"/>
          </a:xfrm>
          <a:prstGeom prst="rect">
            <a:avLst/>
          </a:prstGeom>
          <a:noFill/>
          <a:ln w="9525">
            <a:noFill/>
            <a:miter lim="800000"/>
            <a:headEnd/>
            <a:tailEnd/>
          </a:ln>
        </p:spPr>
        <p:txBody>
          <a:bodyPr>
            <a:spAutoFit/>
          </a:bodyPr>
          <a:lstStyle/>
          <a:p>
            <a:pPr algn="ctr"/>
            <a:r>
              <a:rPr lang="en-US" altLang="ja-JP" b="1" dirty="0">
                <a:ea typeface="ＭＳ Ｐゴシック" charset="-128"/>
              </a:rPr>
              <a:t>IMPORTANT:</a:t>
            </a:r>
            <a:r>
              <a:rPr lang="en-US" altLang="ja-JP" dirty="0">
                <a:ea typeface="ＭＳ Ｐゴシック" charset="-128"/>
              </a:rPr>
              <a:t> </a:t>
            </a:r>
          </a:p>
          <a:p>
            <a:pPr algn="ctr"/>
            <a:r>
              <a:rPr lang="en-US" altLang="ja-JP" dirty="0">
                <a:ea typeface="ＭＳ Ｐゴシック" charset="-128"/>
              </a:rPr>
              <a:t>When you send an email, please always put “[ZEMI]” in the subject line!</a:t>
            </a:r>
          </a:p>
        </p:txBody>
      </p:sp>
      <p:sp>
        <p:nvSpPr>
          <p:cNvPr id="6" name="Text Box 5"/>
          <p:cNvSpPr txBox="1">
            <a:spLocks noChangeArrowheads="1"/>
          </p:cNvSpPr>
          <p:nvPr/>
        </p:nvSpPr>
        <p:spPr bwMode="auto">
          <a:xfrm>
            <a:off x="2411760" y="1916832"/>
            <a:ext cx="4211637" cy="523875"/>
          </a:xfrm>
          <a:prstGeom prst="rect">
            <a:avLst/>
          </a:prstGeom>
          <a:noFill/>
          <a:ln w="9525">
            <a:noFill/>
            <a:miter lim="800000"/>
            <a:headEnd/>
            <a:tailEnd/>
          </a:ln>
        </p:spPr>
        <p:txBody>
          <a:bodyPr>
            <a:spAutoFit/>
          </a:bodyPr>
          <a:lstStyle/>
          <a:p>
            <a:pPr algn="ctr"/>
            <a:r>
              <a:rPr lang="en-US" altLang="ja-JP" sz="1400" dirty="0">
                <a:ea typeface="ＭＳ Ｐゴシック" charset="-128"/>
              </a:rPr>
              <a:t>Resources, websites, ideas, notes will be available online:</a:t>
            </a:r>
          </a:p>
        </p:txBody>
      </p:sp>
      <p:sp>
        <p:nvSpPr>
          <p:cNvPr id="7" name="Text Box 6"/>
          <p:cNvSpPr txBox="1">
            <a:spLocks noChangeArrowheads="1"/>
          </p:cNvSpPr>
          <p:nvPr/>
        </p:nvSpPr>
        <p:spPr bwMode="auto">
          <a:xfrm>
            <a:off x="1879947" y="2402607"/>
            <a:ext cx="5569153" cy="707886"/>
          </a:xfrm>
          <a:prstGeom prst="rect">
            <a:avLst/>
          </a:prstGeom>
          <a:noFill/>
          <a:ln w="9525">
            <a:noFill/>
            <a:miter lim="800000"/>
            <a:headEnd/>
            <a:tailEnd/>
          </a:ln>
        </p:spPr>
        <p:txBody>
          <a:bodyPr wrap="none">
            <a:spAutoFit/>
          </a:bodyPr>
          <a:lstStyle/>
          <a:p>
            <a:r>
              <a:rPr lang="en-US" altLang="ja-JP" sz="4000" b="1" dirty="0" smtClean="0">
                <a:ea typeface="ＭＳ Ｐゴシック" charset="-128"/>
              </a:rPr>
              <a:t>www.gdrc.info/sms</a:t>
            </a:r>
            <a:r>
              <a:rPr lang="en-US" altLang="ja-JP" sz="3200" b="1" dirty="0" smtClean="0">
                <a:ea typeface="ＭＳ Ｐゴシック" charset="-128"/>
              </a:rPr>
              <a:t>/</a:t>
            </a:r>
            <a:endParaRPr lang="en-US" altLang="ja-JP" sz="3200" b="1"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457200" y="327794"/>
            <a:ext cx="8229600" cy="652934"/>
          </a:xfrm>
        </p:spPr>
        <p:txBody>
          <a:bodyPr/>
          <a:lstStyle/>
          <a:p>
            <a:pPr eaLnBrk="1" hangingPunct="1"/>
            <a:r>
              <a:rPr lang="en-US" dirty="0" smtClean="0"/>
              <a:t>Goals of the U.N.</a:t>
            </a:r>
          </a:p>
        </p:txBody>
      </p:sp>
      <p:pic>
        <p:nvPicPr>
          <p:cNvPr id="12291" name="Picture 8" descr="un_building"/>
          <p:cNvPicPr>
            <a:picLocks noGrp="1" noChangeAspect="1" noChangeArrowheads="1"/>
          </p:cNvPicPr>
          <p:nvPr>
            <p:ph type="clipArt" sz="half" idx="1"/>
          </p:nvPr>
        </p:nvPicPr>
        <p:blipFill>
          <a:blip r:embed="rId3" cstate="print"/>
          <a:srcRect/>
          <a:stretch>
            <a:fillRect/>
          </a:stretch>
        </p:blipFill>
        <p:spPr>
          <a:xfrm>
            <a:off x="304800" y="2438400"/>
            <a:ext cx="4276725" cy="3213100"/>
          </a:xfrm>
        </p:spPr>
      </p:pic>
      <p:sp>
        <p:nvSpPr>
          <p:cNvPr id="13318" name="Rectangle 6"/>
          <p:cNvSpPr>
            <a:spLocks noGrp="1" noChangeArrowheads="1"/>
          </p:cNvSpPr>
          <p:nvPr>
            <p:ph type="body" sz="half" idx="2"/>
          </p:nvPr>
        </p:nvSpPr>
        <p:spPr/>
        <p:txBody>
          <a:bodyPr/>
          <a:lstStyle/>
          <a:p>
            <a:pPr eaLnBrk="1" hangingPunct="1"/>
            <a:r>
              <a:rPr lang="en-US" sz="2400" smtClean="0"/>
              <a:t>Maintain international peace &amp; security</a:t>
            </a:r>
          </a:p>
          <a:p>
            <a:pPr eaLnBrk="1" hangingPunct="1"/>
            <a:r>
              <a:rPr lang="en-US" sz="2400" smtClean="0"/>
              <a:t>Put down threats to peace &amp; aggressive acts</a:t>
            </a:r>
          </a:p>
          <a:p>
            <a:pPr eaLnBrk="1" hangingPunct="1"/>
            <a:r>
              <a:rPr lang="en-US" sz="2400" smtClean="0"/>
              <a:t>Promote respect for international law</a:t>
            </a:r>
          </a:p>
          <a:p>
            <a:pPr eaLnBrk="1" hangingPunct="1"/>
            <a:r>
              <a:rPr lang="en-US" sz="2400" smtClean="0"/>
              <a:t>Protect human rights and freedoms</a:t>
            </a:r>
          </a:p>
          <a:p>
            <a:pPr eaLnBrk="1" hangingPunct="1"/>
            <a:r>
              <a:rPr lang="en-US" sz="2400" smtClean="0"/>
              <a:t>Encourage social and economic progress (raise SOL)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457200" y="260648"/>
            <a:ext cx="8229600" cy="652934"/>
          </a:xfrm>
        </p:spPr>
        <p:txBody>
          <a:bodyPr/>
          <a:lstStyle/>
          <a:p>
            <a:pPr eaLnBrk="1" hangingPunct="1"/>
            <a:r>
              <a:rPr lang="en-US" dirty="0" smtClean="0"/>
              <a:t>Activity: Structure of the UN</a:t>
            </a:r>
          </a:p>
        </p:txBody>
      </p:sp>
      <p:sp>
        <p:nvSpPr>
          <p:cNvPr id="13315" name="Rectangle 5"/>
          <p:cNvSpPr>
            <a:spLocks noGrp="1" noChangeArrowheads="1"/>
          </p:cNvSpPr>
          <p:nvPr>
            <p:ph type="body" sz="half" idx="1"/>
          </p:nvPr>
        </p:nvSpPr>
        <p:spPr/>
        <p:txBody>
          <a:bodyPr/>
          <a:lstStyle/>
          <a:p>
            <a:pPr eaLnBrk="1" hangingPunct="1"/>
            <a:r>
              <a:rPr lang="en-US" sz="2400" smtClean="0"/>
              <a:t>Identify the purpose, membership structure, and powers of the following branches:</a:t>
            </a:r>
          </a:p>
          <a:p>
            <a:pPr eaLnBrk="1" hangingPunct="1"/>
            <a:endParaRPr lang="en-US" sz="2400" smtClean="0"/>
          </a:p>
          <a:p>
            <a:pPr lvl="1" eaLnBrk="1" hangingPunct="1"/>
            <a:r>
              <a:rPr lang="en-US" sz="2000" smtClean="0"/>
              <a:t>General Assembly</a:t>
            </a:r>
          </a:p>
          <a:p>
            <a:pPr lvl="1" eaLnBrk="1" hangingPunct="1"/>
            <a:r>
              <a:rPr lang="en-US" sz="2000" smtClean="0"/>
              <a:t>Security Council</a:t>
            </a:r>
          </a:p>
          <a:p>
            <a:pPr lvl="1" eaLnBrk="1" hangingPunct="1"/>
            <a:r>
              <a:rPr lang="en-US" sz="2000" smtClean="0"/>
              <a:t>Secretariat</a:t>
            </a:r>
          </a:p>
          <a:p>
            <a:pPr lvl="1" eaLnBrk="1" hangingPunct="1"/>
            <a:r>
              <a:rPr lang="en-US" sz="2000" smtClean="0"/>
              <a:t>Economic and Social Council</a:t>
            </a:r>
          </a:p>
          <a:p>
            <a:pPr lvl="1" eaLnBrk="1" hangingPunct="1"/>
            <a:r>
              <a:rPr lang="en-US" sz="2000" smtClean="0"/>
              <a:t>Court of Justice</a:t>
            </a:r>
          </a:p>
          <a:p>
            <a:pPr eaLnBrk="1" hangingPunct="1">
              <a:buFont typeface="Wingdings" pitchFamily="2" charset="2"/>
              <a:buNone/>
            </a:pPr>
            <a:endParaRPr lang="en-US" sz="2400" smtClean="0"/>
          </a:p>
        </p:txBody>
      </p:sp>
      <p:pic>
        <p:nvPicPr>
          <p:cNvPr id="13316" name="Picture 12" descr="http://upload.wikimedia.org/wikipedia/commons/thumb/0/07/Ban_Ki-moon_by_UNDP.jpg/250px-Ban_Ki-moon_by_UNDP.jpg">
            <a:hlinkClick r:id="rId3" tooltip="Ban Ki-moon"/>
          </p:cNvPr>
          <p:cNvPicPr>
            <a:picLocks noChangeAspect="1" noChangeArrowheads="1"/>
          </p:cNvPicPr>
          <p:nvPr/>
        </p:nvPicPr>
        <p:blipFill>
          <a:blip r:embed="rId4" cstate="print"/>
          <a:srcRect/>
          <a:stretch>
            <a:fillRect/>
          </a:stretch>
        </p:blipFill>
        <p:spPr bwMode="auto">
          <a:xfrm>
            <a:off x="5638800" y="1676400"/>
            <a:ext cx="2743200" cy="4302125"/>
          </a:xfrm>
          <a:prstGeom prst="rect">
            <a:avLst/>
          </a:prstGeom>
          <a:noFill/>
          <a:ln w="9525">
            <a:noFill/>
            <a:miter lim="800000"/>
            <a:headEnd/>
            <a:tailEnd/>
          </a:ln>
        </p:spPr>
      </p:pic>
      <p:sp>
        <p:nvSpPr>
          <p:cNvPr id="13317" name="TextBox 9"/>
          <p:cNvSpPr txBox="1">
            <a:spLocks noChangeArrowheads="1"/>
          </p:cNvSpPr>
          <p:nvPr/>
        </p:nvSpPr>
        <p:spPr bwMode="auto">
          <a:xfrm>
            <a:off x="5638800" y="6096000"/>
            <a:ext cx="3048000" cy="381000"/>
          </a:xfrm>
          <a:prstGeom prst="rect">
            <a:avLst/>
          </a:prstGeom>
          <a:noFill/>
          <a:ln w="9525">
            <a:noFill/>
            <a:miter lim="800000"/>
            <a:headEnd/>
            <a:tailEnd/>
          </a:ln>
        </p:spPr>
        <p:txBody>
          <a:bodyPr>
            <a:spAutoFit/>
          </a:bodyPr>
          <a:lstStyle/>
          <a:p>
            <a:r>
              <a:rPr lang="en-US"/>
              <a:t>Ban Ki-moon: S. Korea</a:t>
            </a:r>
          </a:p>
        </p:txBody>
      </p:sp>
      <p:sp>
        <p:nvSpPr>
          <p:cNvPr id="13318" name="Rectangle 5"/>
          <p:cNvSpPr>
            <a:spLocks noChangeArrowheads="1"/>
          </p:cNvSpPr>
          <p:nvPr/>
        </p:nvSpPr>
        <p:spPr bwMode="auto">
          <a:xfrm>
            <a:off x="838200" y="5943600"/>
            <a:ext cx="2862263" cy="646113"/>
          </a:xfrm>
          <a:prstGeom prst="rect">
            <a:avLst/>
          </a:prstGeom>
          <a:noFill/>
          <a:ln w="9525">
            <a:noFill/>
            <a:miter lim="800000"/>
            <a:headEnd/>
            <a:tailEnd/>
          </a:ln>
        </p:spPr>
        <p:txBody>
          <a:bodyPr wrap="none">
            <a:spAutoFit/>
          </a:bodyPr>
          <a:lstStyle/>
          <a:p>
            <a:r>
              <a:rPr lang="en-US">
                <a:hlinkClick r:id="rId5"/>
              </a:rPr>
              <a:t>http://www.un.org/en/</a:t>
            </a:r>
            <a:endParaRPr lang="en-US"/>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General Assembly</a:t>
            </a:r>
          </a:p>
        </p:txBody>
      </p:sp>
      <p:sp>
        <p:nvSpPr>
          <p:cNvPr id="22531" name="Rectangle 3"/>
          <p:cNvSpPr>
            <a:spLocks noGrp="1" noChangeArrowheads="1"/>
          </p:cNvSpPr>
          <p:nvPr>
            <p:ph idx="1"/>
          </p:nvPr>
        </p:nvSpPr>
        <p:spPr>
          <a:xfrm>
            <a:off x="457200" y="1600200"/>
            <a:ext cx="8229600" cy="4800600"/>
          </a:xfrm>
        </p:spPr>
        <p:txBody>
          <a:bodyPr/>
          <a:lstStyle/>
          <a:p>
            <a:pPr eaLnBrk="1" hangingPunct="1">
              <a:lnSpc>
                <a:spcPct val="90000"/>
              </a:lnSpc>
            </a:pPr>
            <a:r>
              <a:rPr lang="en-US" sz="2400" b="1" smtClean="0"/>
              <a:t>Purpose</a:t>
            </a:r>
            <a:r>
              <a:rPr lang="en-US" sz="2400" smtClean="0"/>
              <a:t>: Open, deliberative forum</a:t>
            </a:r>
          </a:p>
          <a:p>
            <a:pPr eaLnBrk="1" hangingPunct="1">
              <a:lnSpc>
                <a:spcPct val="90000"/>
              </a:lnSpc>
            </a:pPr>
            <a:endParaRPr lang="en-US" sz="2400" smtClean="0"/>
          </a:p>
          <a:p>
            <a:pPr eaLnBrk="1" hangingPunct="1">
              <a:lnSpc>
                <a:spcPct val="90000"/>
              </a:lnSpc>
            </a:pPr>
            <a:r>
              <a:rPr lang="en-US" sz="2400" b="1" smtClean="0"/>
              <a:t>Membership</a:t>
            </a:r>
            <a:r>
              <a:rPr lang="en-US" sz="2400" smtClean="0"/>
              <a:t>: </a:t>
            </a:r>
          </a:p>
          <a:p>
            <a:pPr lvl="1" eaLnBrk="1" hangingPunct="1">
              <a:lnSpc>
                <a:spcPct val="90000"/>
              </a:lnSpc>
            </a:pPr>
            <a:r>
              <a:rPr lang="en-US" sz="2000" smtClean="0"/>
              <a:t>All member nations (193)</a:t>
            </a:r>
          </a:p>
          <a:p>
            <a:pPr lvl="1" eaLnBrk="1" hangingPunct="1">
              <a:lnSpc>
                <a:spcPct val="90000"/>
              </a:lnSpc>
            </a:pPr>
            <a:r>
              <a:rPr lang="en-US" sz="2000" smtClean="0"/>
              <a:t>1 vote per delegation</a:t>
            </a:r>
          </a:p>
          <a:p>
            <a:pPr lvl="1" eaLnBrk="1" hangingPunct="1">
              <a:lnSpc>
                <a:spcPct val="90000"/>
              </a:lnSpc>
            </a:pPr>
            <a:r>
              <a:rPr lang="en-US" sz="2000" smtClean="0"/>
              <a:t>2/3</a:t>
            </a:r>
            <a:r>
              <a:rPr lang="en-US" sz="2000" baseline="30000" smtClean="0"/>
              <a:t>rd</a:t>
            </a:r>
            <a:r>
              <a:rPr lang="en-US" sz="2000" smtClean="0"/>
              <a:t> vote to pass resolutions/mandates</a:t>
            </a:r>
          </a:p>
          <a:p>
            <a:pPr eaLnBrk="1" hangingPunct="1">
              <a:lnSpc>
                <a:spcPct val="90000"/>
              </a:lnSpc>
              <a:buFont typeface="Wingdings" pitchFamily="2" charset="2"/>
              <a:buNone/>
            </a:pPr>
            <a:endParaRPr lang="en-US" sz="2400" smtClean="0"/>
          </a:p>
          <a:p>
            <a:pPr eaLnBrk="1" hangingPunct="1">
              <a:lnSpc>
                <a:spcPct val="90000"/>
              </a:lnSpc>
            </a:pPr>
            <a:r>
              <a:rPr lang="en-US" sz="2400" b="1" smtClean="0"/>
              <a:t>Function/Powers</a:t>
            </a:r>
            <a:r>
              <a:rPr lang="en-US" sz="2400" smtClean="0"/>
              <a:t>: </a:t>
            </a:r>
          </a:p>
          <a:p>
            <a:pPr lvl="1" eaLnBrk="1" hangingPunct="1">
              <a:lnSpc>
                <a:spcPct val="90000"/>
              </a:lnSpc>
            </a:pPr>
            <a:r>
              <a:rPr lang="en-US" sz="2000" smtClean="0"/>
              <a:t>Elect members of other organs</a:t>
            </a:r>
          </a:p>
          <a:p>
            <a:pPr lvl="1" eaLnBrk="1" hangingPunct="1">
              <a:lnSpc>
                <a:spcPct val="90000"/>
              </a:lnSpc>
            </a:pPr>
            <a:r>
              <a:rPr lang="en-US" sz="2000" smtClean="0"/>
              <a:t>Debate issues and make (non-binding) recommendations</a:t>
            </a:r>
          </a:p>
          <a:p>
            <a:pPr lvl="1" eaLnBrk="1" hangingPunct="1">
              <a:lnSpc>
                <a:spcPct val="90000"/>
              </a:lnSpc>
            </a:pPr>
            <a:r>
              <a:rPr lang="en-US" sz="2000" smtClean="0"/>
              <a:t>Approve budget and spending</a:t>
            </a:r>
          </a:p>
          <a:p>
            <a:pPr lvl="1" eaLnBrk="1" hangingPunct="1">
              <a:lnSpc>
                <a:spcPct val="90000"/>
              </a:lnSpc>
            </a:pPr>
            <a:r>
              <a:rPr lang="en-US" sz="2000" smtClean="0"/>
              <a:t>Suspend or revoke membership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Security Council</a:t>
            </a:r>
          </a:p>
        </p:txBody>
      </p:sp>
      <p:sp>
        <p:nvSpPr>
          <p:cNvPr id="23555" name="Rectangle 3"/>
          <p:cNvSpPr>
            <a:spLocks noGrp="1" noChangeArrowheads="1"/>
          </p:cNvSpPr>
          <p:nvPr>
            <p:ph idx="1"/>
          </p:nvPr>
        </p:nvSpPr>
        <p:spPr>
          <a:xfrm>
            <a:off x="457200" y="1600200"/>
            <a:ext cx="8229600" cy="5029200"/>
          </a:xfrm>
        </p:spPr>
        <p:txBody>
          <a:bodyPr/>
          <a:lstStyle/>
          <a:p>
            <a:pPr eaLnBrk="1" hangingPunct="1">
              <a:lnSpc>
                <a:spcPct val="80000"/>
              </a:lnSpc>
            </a:pPr>
            <a:r>
              <a:rPr lang="en-US" sz="2800" b="1" smtClean="0"/>
              <a:t>Purpose</a:t>
            </a:r>
            <a:r>
              <a:rPr lang="en-US" sz="2800" smtClean="0"/>
              <a:t>: Maintain peace and security</a:t>
            </a:r>
          </a:p>
          <a:p>
            <a:pPr eaLnBrk="1" hangingPunct="1">
              <a:lnSpc>
                <a:spcPct val="80000"/>
              </a:lnSpc>
            </a:pPr>
            <a:endParaRPr lang="en-US" sz="2800" smtClean="0"/>
          </a:p>
          <a:p>
            <a:pPr eaLnBrk="1" hangingPunct="1">
              <a:lnSpc>
                <a:spcPct val="80000"/>
              </a:lnSpc>
            </a:pPr>
            <a:r>
              <a:rPr lang="en-US" sz="2800" b="1" smtClean="0"/>
              <a:t>Membership</a:t>
            </a:r>
            <a:r>
              <a:rPr lang="en-US" sz="2800" smtClean="0"/>
              <a:t>: </a:t>
            </a:r>
          </a:p>
          <a:p>
            <a:pPr lvl="1" eaLnBrk="1" hangingPunct="1">
              <a:lnSpc>
                <a:spcPct val="80000"/>
              </a:lnSpc>
            </a:pPr>
            <a:r>
              <a:rPr lang="en-US" sz="2400" smtClean="0"/>
              <a:t>5 permanent members (China, France, Britain, US, Russia), </a:t>
            </a:r>
          </a:p>
          <a:p>
            <a:pPr lvl="1" eaLnBrk="1" hangingPunct="1">
              <a:lnSpc>
                <a:spcPct val="80000"/>
              </a:lnSpc>
            </a:pPr>
            <a:r>
              <a:rPr lang="en-US" sz="2400" smtClean="0"/>
              <a:t>10 non-perm members (elected 2 yr terms by GA)</a:t>
            </a:r>
          </a:p>
          <a:p>
            <a:pPr lvl="1" eaLnBrk="1" hangingPunct="1">
              <a:lnSpc>
                <a:spcPct val="80000"/>
              </a:lnSpc>
            </a:pPr>
            <a:r>
              <a:rPr lang="en-US" sz="2400" smtClean="0"/>
              <a:t>9/15 votes to take action, including all 5 perm</a:t>
            </a:r>
          </a:p>
          <a:p>
            <a:pPr eaLnBrk="1" hangingPunct="1">
              <a:lnSpc>
                <a:spcPct val="80000"/>
              </a:lnSpc>
              <a:buFont typeface="Wingdings" pitchFamily="2" charset="2"/>
              <a:buNone/>
            </a:pPr>
            <a:endParaRPr lang="en-US" sz="2800" smtClean="0"/>
          </a:p>
          <a:p>
            <a:pPr eaLnBrk="1" hangingPunct="1">
              <a:lnSpc>
                <a:spcPct val="80000"/>
              </a:lnSpc>
            </a:pPr>
            <a:r>
              <a:rPr lang="en-US" sz="2800" b="1" smtClean="0"/>
              <a:t>Function/Powers</a:t>
            </a:r>
            <a:r>
              <a:rPr lang="en-US" sz="2800" smtClean="0"/>
              <a:t>:</a:t>
            </a:r>
          </a:p>
          <a:p>
            <a:pPr lvl="1" eaLnBrk="1" hangingPunct="1">
              <a:lnSpc>
                <a:spcPct val="80000"/>
              </a:lnSpc>
            </a:pPr>
            <a:r>
              <a:rPr lang="en-US" sz="2400" smtClean="0"/>
              <a:t>Investigate and mediate disputes (binding decisions)</a:t>
            </a:r>
          </a:p>
          <a:p>
            <a:pPr lvl="1" eaLnBrk="1" hangingPunct="1">
              <a:lnSpc>
                <a:spcPct val="80000"/>
              </a:lnSpc>
            </a:pPr>
            <a:r>
              <a:rPr lang="en-US" sz="2400" smtClean="0"/>
              <a:t>Apply political and economic sanctions</a:t>
            </a:r>
          </a:p>
          <a:p>
            <a:pPr lvl="1" eaLnBrk="1" hangingPunct="1">
              <a:lnSpc>
                <a:spcPct val="80000"/>
              </a:lnSpc>
            </a:pPr>
            <a:r>
              <a:rPr lang="en-US" sz="2400" smtClean="0"/>
              <a:t>Take military action when necessary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Secretariat</a:t>
            </a:r>
          </a:p>
        </p:txBody>
      </p:sp>
      <p:sp>
        <p:nvSpPr>
          <p:cNvPr id="25603" name="Rectangle 3"/>
          <p:cNvSpPr>
            <a:spLocks noGrp="1" noChangeArrowheads="1"/>
          </p:cNvSpPr>
          <p:nvPr>
            <p:ph idx="1"/>
          </p:nvPr>
        </p:nvSpPr>
        <p:spPr>
          <a:xfrm>
            <a:off x="457200" y="1600200"/>
            <a:ext cx="8229600" cy="5029200"/>
          </a:xfrm>
        </p:spPr>
        <p:txBody>
          <a:bodyPr/>
          <a:lstStyle/>
          <a:p>
            <a:pPr eaLnBrk="1" hangingPunct="1">
              <a:lnSpc>
                <a:spcPct val="90000"/>
              </a:lnSpc>
            </a:pPr>
            <a:r>
              <a:rPr lang="en-US" b="1" smtClean="0"/>
              <a:t>Purpose</a:t>
            </a:r>
            <a:r>
              <a:rPr lang="en-US" smtClean="0"/>
              <a:t>: Carry out daily operations</a:t>
            </a:r>
          </a:p>
          <a:p>
            <a:pPr eaLnBrk="1" hangingPunct="1">
              <a:lnSpc>
                <a:spcPct val="90000"/>
              </a:lnSpc>
            </a:pPr>
            <a:endParaRPr lang="en-US" smtClean="0"/>
          </a:p>
          <a:p>
            <a:pPr eaLnBrk="1" hangingPunct="1">
              <a:lnSpc>
                <a:spcPct val="90000"/>
              </a:lnSpc>
            </a:pPr>
            <a:r>
              <a:rPr lang="en-US" b="1" smtClean="0"/>
              <a:t>Membership</a:t>
            </a:r>
            <a:r>
              <a:rPr lang="en-US" smtClean="0"/>
              <a:t>: </a:t>
            </a:r>
          </a:p>
          <a:p>
            <a:pPr lvl="1" eaLnBrk="1" hangingPunct="1">
              <a:lnSpc>
                <a:spcPct val="90000"/>
              </a:lnSpc>
            </a:pPr>
            <a:r>
              <a:rPr lang="en-US" smtClean="0"/>
              <a:t>Secretary General (Ban Ki-moon) – 5 yr</a:t>
            </a:r>
          </a:p>
          <a:p>
            <a:pPr lvl="1" eaLnBrk="1" hangingPunct="1">
              <a:lnSpc>
                <a:spcPct val="90000"/>
              </a:lnSpc>
            </a:pPr>
            <a:r>
              <a:rPr lang="en-US" smtClean="0"/>
              <a:t>~50K+ workers in various agencies and offices (NYC main)</a:t>
            </a:r>
          </a:p>
          <a:p>
            <a:pPr eaLnBrk="1" hangingPunct="1">
              <a:lnSpc>
                <a:spcPct val="90000"/>
              </a:lnSpc>
              <a:buFont typeface="Wingdings" pitchFamily="2" charset="2"/>
              <a:buNone/>
            </a:pPr>
            <a:endParaRPr lang="en-US" smtClean="0"/>
          </a:p>
          <a:p>
            <a:pPr eaLnBrk="1" hangingPunct="1">
              <a:lnSpc>
                <a:spcPct val="90000"/>
              </a:lnSpc>
            </a:pPr>
            <a:r>
              <a:rPr lang="en-US" b="1" smtClean="0"/>
              <a:t>Function/Powers</a:t>
            </a:r>
            <a:r>
              <a:rPr lang="en-US" smtClean="0"/>
              <a:t>:</a:t>
            </a:r>
          </a:p>
          <a:p>
            <a:pPr lvl="1" eaLnBrk="1" hangingPunct="1">
              <a:lnSpc>
                <a:spcPct val="90000"/>
              </a:lnSpc>
            </a:pPr>
            <a:r>
              <a:rPr lang="en-US" smtClean="0"/>
              <a:t>Administer programs and policies</a:t>
            </a:r>
          </a:p>
          <a:p>
            <a:pPr lvl="1" eaLnBrk="1" hangingPunct="1">
              <a:lnSpc>
                <a:spcPct val="90000"/>
              </a:lnSpc>
            </a:pPr>
            <a:r>
              <a:rPr lang="en-US" smtClean="0"/>
              <a:t>Create press releases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Econ and Social Council</a:t>
            </a:r>
          </a:p>
        </p:txBody>
      </p:sp>
      <p:sp>
        <p:nvSpPr>
          <p:cNvPr id="26627" name="Rectangle 3"/>
          <p:cNvSpPr>
            <a:spLocks noGrp="1" noChangeArrowheads="1"/>
          </p:cNvSpPr>
          <p:nvPr>
            <p:ph idx="1"/>
          </p:nvPr>
        </p:nvSpPr>
        <p:spPr>
          <a:xfrm>
            <a:off x="457200" y="1600200"/>
            <a:ext cx="8229600" cy="5029200"/>
          </a:xfrm>
        </p:spPr>
        <p:txBody>
          <a:bodyPr/>
          <a:lstStyle/>
          <a:p>
            <a:pPr eaLnBrk="1" hangingPunct="1">
              <a:lnSpc>
                <a:spcPct val="80000"/>
              </a:lnSpc>
            </a:pPr>
            <a:r>
              <a:rPr lang="en-US" sz="2800" b="1" smtClean="0"/>
              <a:t>Purpose</a:t>
            </a:r>
            <a:r>
              <a:rPr lang="en-US" sz="2800" smtClean="0"/>
              <a:t>: Promote higher standard of living, econ and social progress</a:t>
            </a:r>
          </a:p>
          <a:p>
            <a:pPr eaLnBrk="1" hangingPunct="1">
              <a:lnSpc>
                <a:spcPct val="80000"/>
              </a:lnSpc>
            </a:pPr>
            <a:endParaRPr lang="en-US" sz="2800" smtClean="0"/>
          </a:p>
          <a:p>
            <a:pPr eaLnBrk="1" hangingPunct="1">
              <a:lnSpc>
                <a:spcPct val="80000"/>
              </a:lnSpc>
            </a:pPr>
            <a:r>
              <a:rPr lang="en-US" sz="2800" b="1" smtClean="0"/>
              <a:t>Membership</a:t>
            </a:r>
            <a:r>
              <a:rPr lang="en-US" sz="2800" smtClean="0"/>
              <a:t>: </a:t>
            </a:r>
          </a:p>
          <a:p>
            <a:pPr lvl="1" eaLnBrk="1" hangingPunct="1">
              <a:lnSpc>
                <a:spcPct val="80000"/>
              </a:lnSpc>
            </a:pPr>
            <a:r>
              <a:rPr lang="en-US" sz="2400" smtClean="0"/>
              <a:t>54 members- regional representation</a:t>
            </a:r>
          </a:p>
          <a:p>
            <a:pPr lvl="1" eaLnBrk="1" hangingPunct="1">
              <a:lnSpc>
                <a:spcPct val="80000"/>
              </a:lnSpc>
            </a:pPr>
            <a:r>
              <a:rPr lang="en-US" sz="2400" smtClean="0"/>
              <a:t>3 year terms</a:t>
            </a:r>
          </a:p>
          <a:p>
            <a:pPr lvl="1" eaLnBrk="1" hangingPunct="1">
              <a:lnSpc>
                <a:spcPct val="80000"/>
              </a:lnSpc>
            </a:pPr>
            <a:r>
              <a:rPr lang="en-US" sz="2400" smtClean="0"/>
              <a:t>1 vote per nation</a:t>
            </a:r>
          </a:p>
          <a:p>
            <a:pPr lvl="1" eaLnBrk="1" hangingPunct="1">
              <a:lnSpc>
                <a:spcPct val="80000"/>
              </a:lnSpc>
              <a:buFontTx/>
              <a:buNone/>
            </a:pPr>
            <a:endParaRPr lang="en-US" sz="2400" smtClean="0"/>
          </a:p>
          <a:p>
            <a:pPr eaLnBrk="1" hangingPunct="1">
              <a:lnSpc>
                <a:spcPct val="80000"/>
              </a:lnSpc>
            </a:pPr>
            <a:r>
              <a:rPr lang="en-US" sz="2800" b="1" smtClean="0"/>
              <a:t>Function/Powers</a:t>
            </a:r>
            <a:r>
              <a:rPr lang="en-US" sz="2800" smtClean="0"/>
              <a:t>:</a:t>
            </a:r>
          </a:p>
          <a:p>
            <a:pPr lvl="1" eaLnBrk="1" hangingPunct="1">
              <a:lnSpc>
                <a:spcPct val="80000"/>
              </a:lnSpc>
            </a:pPr>
            <a:r>
              <a:rPr lang="en-US" sz="2400" smtClean="0"/>
              <a:t>Formulate policy</a:t>
            </a:r>
          </a:p>
          <a:p>
            <a:pPr lvl="1" eaLnBrk="1" hangingPunct="1">
              <a:lnSpc>
                <a:spcPct val="80000"/>
              </a:lnSpc>
            </a:pPr>
            <a:r>
              <a:rPr lang="en-US" sz="2400" smtClean="0"/>
              <a:t>Discuss &amp; Initiate studies concerning econ/soc issues</a:t>
            </a:r>
          </a:p>
          <a:p>
            <a:pPr lvl="1" eaLnBrk="1" hangingPunct="1">
              <a:lnSpc>
                <a:spcPct val="80000"/>
              </a:lnSpc>
            </a:pPr>
            <a:r>
              <a:rPr lang="en-US" sz="2400" smtClean="0"/>
              <a:t>Call international summits (mtgs)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Internatl Court of Justice</a:t>
            </a:r>
          </a:p>
        </p:txBody>
      </p:sp>
      <p:sp>
        <p:nvSpPr>
          <p:cNvPr id="27651" name="Rectangle 3"/>
          <p:cNvSpPr>
            <a:spLocks noGrp="1" noChangeArrowheads="1"/>
          </p:cNvSpPr>
          <p:nvPr>
            <p:ph idx="1"/>
          </p:nvPr>
        </p:nvSpPr>
        <p:spPr>
          <a:xfrm>
            <a:off x="457200" y="1600200"/>
            <a:ext cx="8229600" cy="5029200"/>
          </a:xfrm>
        </p:spPr>
        <p:txBody>
          <a:bodyPr/>
          <a:lstStyle/>
          <a:p>
            <a:pPr eaLnBrk="1" hangingPunct="1"/>
            <a:r>
              <a:rPr lang="en-US" sz="2800" b="1" smtClean="0"/>
              <a:t>Purpose</a:t>
            </a:r>
            <a:r>
              <a:rPr lang="en-US" sz="2800" smtClean="0"/>
              <a:t>: Settle disputes of internatl law</a:t>
            </a:r>
          </a:p>
          <a:p>
            <a:pPr eaLnBrk="1" hangingPunct="1"/>
            <a:endParaRPr lang="en-US" sz="2800" smtClean="0"/>
          </a:p>
          <a:p>
            <a:pPr eaLnBrk="1" hangingPunct="1"/>
            <a:r>
              <a:rPr lang="en-US" sz="2800" b="1" smtClean="0"/>
              <a:t>Membership</a:t>
            </a:r>
            <a:r>
              <a:rPr lang="en-US" sz="2800" smtClean="0"/>
              <a:t>: </a:t>
            </a:r>
          </a:p>
          <a:p>
            <a:pPr lvl="1" eaLnBrk="1" hangingPunct="1"/>
            <a:r>
              <a:rPr lang="en-US" sz="2400" smtClean="0"/>
              <a:t>15 Justices (independent once elected)</a:t>
            </a:r>
          </a:p>
          <a:p>
            <a:pPr lvl="1" eaLnBrk="1" hangingPunct="1"/>
            <a:r>
              <a:rPr lang="en-US" sz="2400" smtClean="0"/>
              <a:t>9 year terms</a:t>
            </a:r>
          </a:p>
          <a:p>
            <a:pPr lvl="1" eaLnBrk="1" hangingPunct="1"/>
            <a:r>
              <a:rPr lang="en-US" sz="2400" smtClean="0"/>
              <a:t>Peace Palace (The Hague, Amsterdam)</a:t>
            </a:r>
          </a:p>
          <a:p>
            <a:pPr lvl="1" eaLnBrk="1" hangingPunct="1">
              <a:buFontTx/>
              <a:buNone/>
            </a:pPr>
            <a:endParaRPr lang="en-US" sz="2400" smtClean="0"/>
          </a:p>
          <a:p>
            <a:pPr eaLnBrk="1" hangingPunct="1"/>
            <a:r>
              <a:rPr lang="en-US" sz="2800" b="1" smtClean="0"/>
              <a:t>Function/Powers</a:t>
            </a:r>
            <a:r>
              <a:rPr lang="en-US" sz="2800" smtClean="0"/>
              <a:t>:</a:t>
            </a:r>
          </a:p>
          <a:p>
            <a:pPr lvl="1" eaLnBrk="1" hangingPunct="1"/>
            <a:r>
              <a:rPr lang="en-US" sz="2400" smtClean="0"/>
              <a:t>Nations submitting disputes agree to decisions</a:t>
            </a:r>
          </a:p>
          <a:p>
            <a:pPr lvl="1" eaLnBrk="1" hangingPunct="1"/>
            <a:r>
              <a:rPr lang="en-US" sz="2400" smtClean="0"/>
              <a:t>Advise organs on legal questions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クール">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クール">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クール">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1973</TotalTime>
  <Words>1264</Words>
  <Application>Microsoft Office PowerPoint</Application>
  <PresentationFormat>On-screen Show (4:3)</PresentationFormat>
  <Paragraphs>236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クール</vt:lpstr>
      <vt:lpstr>Studies in Multicultural Societies</vt:lpstr>
      <vt:lpstr>General UN Membership</vt:lpstr>
      <vt:lpstr>Goals of the U.N.</vt:lpstr>
      <vt:lpstr>Activity: Structure of the UN</vt:lpstr>
      <vt:lpstr>General Assembly</vt:lpstr>
      <vt:lpstr>Security Council</vt:lpstr>
      <vt:lpstr>Secretariat</vt:lpstr>
      <vt:lpstr>Econ and Social Council</vt:lpstr>
      <vt:lpstr>Internatl Court of Justice</vt:lpstr>
      <vt:lpstr>Trusteeship Council</vt:lpstr>
      <vt:lpstr>Slide 11</vt:lpstr>
      <vt:lpstr>Slide 12</vt:lpstr>
      <vt:lpstr>Three meanings of Multiculturalism</vt:lpstr>
      <vt:lpstr>Three meanings of Multiculturalism</vt:lpstr>
      <vt:lpstr>Three meanings of Multiculturalism</vt:lpstr>
      <vt:lpstr>Three meanings of Multiculturalism</vt:lpstr>
      <vt:lpstr>Multiculturalism and UN Themes</vt:lpstr>
      <vt:lpstr>1. Racism and Discrimination</vt:lpstr>
      <vt:lpstr>2. Migration and Human Rights</vt:lpstr>
      <vt:lpstr>3. Heritage Preservation</vt:lpstr>
      <vt:lpstr>Other examples</vt:lpstr>
      <vt:lpstr>Working at the United Nations</vt:lpstr>
      <vt:lpstr>UN Core Value: Integrity</vt:lpstr>
      <vt:lpstr>UN Core Value: Professionalism</vt:lpstr>
      <vt:lpstr>UN Core Value: Respect for Diversity</vt:lpstr>
      <vt:lpstr>Contact me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on Policy Studies</dc:title>
  <dc:creator>GDRC</dc:creator>
  <cp:lastModifiedBy>Hari Srinivas</cp:lastModifiedBy>
  <cp:revision>158</cp:revision>
  <dcterms:created xsi:type="dcterms:W3CDTF">2011-04-10T13:10:51Z</dcterms:created>
  <dcterms:modified xsi:type="dcterms:W3CDTF">2012-11-27T12:17:22Z</dcterms:modified>
</cp:coreProperties>
</file>