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41"/>
  </p:notesMasterIdLst>
  <p:sldIdLst>
    <p:sldId id="275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31" r:id="rId32"/>
    <p:sldId id="330" r:id="rId33"/>
    <p:sldId id="332" r:id="rId34"/>
    <p:sldId id="333" r:id="rId35"/>
    <p:sldId id="334" r:id="rId36"/>
    <p:sldId id="335" r:id="rId37"/>
    <p:sldId id="336" r:id="rId38"/>
    <p:sldId id="337" r:id="rId39"/>
    <p:sldId id="297" r:id="rId4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05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F1CE3-F9A1-4E26-87CB-9AB64C143092}" type="datetimeFigureOut">
              <a:rPr kumimoji="1" lang="ja-JP" altLang="en-US" smtClean="0"/>
              <a:t>2013/11/5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B76DE-1DF2-4959-9FBB-BE8EDF4DBF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56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73C14-183B-49DC-8FA2-EDAA188CD13B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8B7AE-B01D-4807-9C9E-6302EF30B11B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335D92-B18E-44F9-A792-9E73878BFDB0}" type="slidenum">
              <a:rPr lang="fr-FR"/>
              <a:pPr/>
              <a:t>15</a:t>
            </a:fld>
            <a:endParaRPr lang="fr-F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3D11A7-4AC5-4988-B514-328357FCDCF3}" type="slidenum">
              <a:rPr lang="fr-FR"/>
              <a:pPr/>
              <a:t>16</a:t>
            </a:fld>
            <a:endParaRPr lang="fr-FR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BF4C55-5549-4AF0-B7FE-52DB7714E97E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7DB4FD-6CE4-4F8F-98CF-AC59827130EB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68DAD5-29C9-4BFF-BADC-F074E0857336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4D2D97-E979-4A89-B822-031446DB0CE4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C3089A-5251-4843-A66A-FAF7BD38CCBA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1F2C2E-FEE7-4798-9776-402E8CC41A7A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4510D-29D3-4567-9D18-6B1DC90AF69B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74A996-6F4E-432E-BC20-4C78DB136DC8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82BCD8-00E1-4D48-8F6E-1C34B39B2172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EDA293-EE54-4BF6-82C7-44BA3B2E2A25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02E868-EA72-4276-8C65-06A5F4767A83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B72BD1-9FE2-437C-8BF8-7546869131B7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51F31C-A124-4E82-9A02-5CA87C0FC8BF}" type="slidenum">
              <a:rPr lang="fr-FR"/>
              <a:pPr/>
              <a:t>28</a:t>
            </a:fld>
            <a:endParaRPr lang="fr-FR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19FC7-912A-40B5-B863-21B291FADB6C}" type="slidenum">
              <a:rPr lang="en-US" altLang="ja-JP"/>
              <a:pPr/>
              <a:t>29</a:t>
            </a:fld>
            <a:endParaRPr lang="en-US" altLang="ja-JP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A9723-AB35-4FD4-A329-6BC23AF1068D}" type="slidenum">
              <a:rPr lang="fr-FR"/>
              <a:pPr/>
              <a:t>30</a:t>
            </a:fld>
            <a:endParaRPr lang="fr-FR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CB8BD3-F3F5-4B6E-A93C-267EEB362F17}" type="slidenum">
              <a:rPr lang="en-US" altLang="ja-JP"/>
              <a:pPr/>
              <a:t>32</a:t>
            </a:fld>
            <a:endParaRPr lang="en-US" altLang="ja-JP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C0BE000-A083-455E-BD52-1BF29C1D7744}" type="slidenum">
              <a:rPr lang="fr-FR"/>
              <a:pPr/>
              <a:t>33</a:t>
            </a:fld>
            <a:endParaRPr 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14B380-AB2F-4797-9C39-6B7272D8B3C2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1AEA1-C145-4D40-8F64-5019DBDDCD51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694F2-17E4-4D24-9890-67C067808F03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D1822A-28C9-48D4-AE56-FE707AAC2E27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C959C4-8B2A-4CB2-BF2A-9A7B305D2BF1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C9F816-19A1-44BA-8E19-6CBA07F15C1E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B5B4D-FA53-459F-872D-F58BBF735AB5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D8B9-ED47-4234-BD59-136BE9D48FD2}" type="datetimeFigureOut">
              <a:rPr kumimoji="1" lang="ja-JP" altLang="en-US" smtClean="0"/>
              <a:pPr/>
              <a:t>2013/11/5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円/楕円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DD324B-1E58-4B4D-9A87-C02440867A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D8B9-ED47-4234-BD59-136BE9D48FD2}" type="datetimeFigureOut">
              <a:rPr kumimoji="1" lang="ja-JP" altLang="en-US" smtClean="0"/>
              <a:pPr/>
              <a:t>2013/11/5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324B-1E58-4B4D-9A87-C02440867A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正方形/長方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円/楕円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6DD324B-1E58-4B4D-9A87-C02440867A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D8B9-ED47-4234-BD59-136BE9D48FD2}" type="datetimeFigureOut">
              <a:rPr kumimoji="1" lang="ja-JP" altLang="en-US" smtClean="0"/>
              <a:pPr/>
              <a:t>2013/11/5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D8B9-ED47-4234-BD59-136BE9D48FD2}" type="datetimeFigureOut">
              <a:rPr kumimoji="1" lang="ja-JP" altLang="en-US" smtClean="0"/>
              <a:pPr/>
              <a:t>2013/11/5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6DD324B-1E58-4B4D-9A87-C02440867A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3" name="正方形/長方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正方形/長方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D8B9-ED47-4234-BD59-136BE9D48FD2}" type="datetimeFigureOut">
              <a:rPr kumimoji="1" lang="ja-JP" altLang="en-US" smtClean="0"/>
              <a:pPr/>
              <a:t>2013/11/5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円/楕円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円/楕円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DD324B-1E58-4B4D-9A87-C02440867A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851D8B9-ED47-4234-BD59-136BE9D48FD2}" type="datetimeFigureOut">
              <a:rPr kumimoji="1" lang="ja-JP" altLang="en-US" smtClean="0"/>
              <a:pPr/>
              <a:t>2013/11/5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324B-1E58-4B4D-9A87-C02440867A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コンテンツ プレースホル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正方形/長方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正方形/長方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正方形/長方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正方形/長方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D8B9-ED47-4234-BD59-136BE9D48FD2}" type="datetimeFigureOut">
              <a:rPr kumimoji="1" lang="ja-JP" altLang="en-US" smtClean="0"/>
              <a:pPr/>
              <a:t>2013/11/5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コンテンツ プレースホル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6" name="コンテンツ プレースホル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円/楕円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円/楕円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6DD324B-1E58-4B4D-9A87-C02440867A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D8B9-ED47-4234-BD59-136BE9D48FD2}" type="datetimeFigureOut">
              <a:rPr kumimoji="1" lang="ja-JP" altLang="en-US" smtClean="0"/>
              <a:pPr/>
              <a:t>2013/11/5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6DD324B-1E58-4B4D-9A87-C02440867A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正方形/長方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正方形/長方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D8B9-ED47-4234-BD59-136BE9D48FD2}" type="datetimeFigureOut">
              <a:rPr kumimoji="1" lang="ja-JP" altLang="en-US" smtClean="0"/>
              <a:pPr/>
              <a:t>2013/11/5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DD324B-1E58-4B4D-9A87-C02440867A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正方形/長方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コンテンツ プレースホル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" name="円/楕円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円/楕円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DD324B-1E58-4B4D-9A87-C02440867A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1" name="正方形/長方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D8B9-ED47-4234-BD59-136BE9D48FD2}" type="datetimeFigureOut">
              <a:rPr kumimoji="1" lang="ja-JP" altLang="en-US" smtClean="0"/>
              <a:pPr/>
              <a:t>2013/11/5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コネクタ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正方形/長方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円/楕円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円/楕円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6DD324B-1E58-4B4D-9A87-C02440867A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22" name="正方形/長方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851D8B9-ED47-4234-BD59-136BE9D48FD2}" type="datetimeFigureOut">
              <a:rPr kumimoji="1" lang="ja-JP" altLang="en-US" smtClean="0"/>
              <a:pPr/>
              <a:t>2013/11/5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851D8B9-ED47-4234-BD59-136BE9D48FD2}" type="datetimeFigureOut">
              <a:rPr kumimoji="1" lang="ja-JP" altLang="en-US" smtClean="0"/>
              <a:pPr/>
              <a:t>2013/11/5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円/楕円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円/楕円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DD324B-1E58-4B4D-9A87-C02440867A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0" hangingPunct="1">
        <a:spcBef>
          <a:spcPct val="0"/>
        </a:spcBef>
        <a:buNone/>
        <a:defRPr kumimoji="1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1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71600" y="2708920"/>
            <a:ext cx="7406640" cy="3528392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sz="2400" dirty="0" smtClean="0"/>
              <a:t>Different Peoples, </a:t>
            </a:r>
          </a:p>
          <a:p>
            <a:r>
              <a:rPr lang="en-US" altLang="ja-JP" sz="2400" dirty="0" smtClean="0"/>
              <a:t>One World</a:t>
            </a:r>
          </a:p>
          <a:p>
            <a:endParaRPr lang="en-US" altLang="ja-JP" sz="2400" b="0" cap="none" dirty="0" smtClean="0"/>
          </a:p>
          <a:p>
            <a:pPr lvl="1">
              <a:lnSpc>
                <a:spcPct val="120000"/>
              </a:lnSpc>
            </a:pPr>
            <a:r>
              <a:rPr lang="en-US" altLang="ja-JP" sz="5100" dirty="0" smtClean="0">
                <a:solidFill>
                  <a:schemeClr val="tx1"/>
                </a:solidFill>
              </a:rPr>
              <a:t>Politics of Multicultural Societies: The Case of EU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sz="1800" dirty="0" smtClean="0"/>
          </a:p>
          <a:p>
            <a:r>
              <a:rPr lang="en-US" altLang="ja-JP" sz="1800" dirty="0" smtClean="0"/>
              <a:t>Hari </a:t>
            </a:r>
            <a:r>
              <a:rPr lang="en-US" altLang="ja-JP" sz="1800" dirty="0" err="1" smtClean="0"/>
              <a:t>Srinivas</a:t>
            </a:r>
            <a:endParaRPr lang="en-US" altLang="ja-JP" sz="1800" dirty="0" smtClean="0"/>
          </a:p>
          <a:p>
            <a:r>
              <a:rPr kumimoji="1" lang="en-US" altLang="ja-JP" sz="1800" dirty="0" smtClean="0"/>
              <a:t>Room: I-312   /   079-565-7406</a:t>
            </a:r>
            <a:endParaRPr kumimoji="1" lang="ja-JP" altLang="en-US" sz="1800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800" dirty="0" smtClean="0"/>
              <a:t>Studies in Multicultural Societies</a:t>
            </a:r>
            <a:endParaRPr kumimoji="1" lang="ja-JP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ower of Pisa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0075" y="457200"/>
            <a:ext cx="5445125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estmin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57200"/>
            <a:ext cx="4519613" cy="6026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ajimbokenya.com/home/wp-content/uploads/2009/04/flags-of-the-eu-member-count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12482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63688" y="548680"/>
            <a:ext cx="5944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28 Countries of the European Union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84168" y="5397023"/>
            <a:ext cx="230425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Of the 47 countries that are located in Europe, 28 form the European Union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lide_bc_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672" y="404664"/>
            <a:ext cx="8305800" cy="622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332656"/>
            <a:ext cx="7010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23 Official Languages</a:t>
            </a:r>
            <a:endParaRPr kumimoji="1" lang="en-US" altLang="ja-JP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35" descr="23 official languages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188" y="1052736"/>
            <a:ext cx="7513236" cy="563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4" descr="treaties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981200"/>
            <a:ext cx="67056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6632"/>
            <a:ext cx="8610600" cy="685800"/>
          </a:xfrm>
        </p:spPr>
        <p:txBody>
          <a:bodyPr/>
          <a:lstStyle/>
          <a:p>
            <a:pPr eaLnBrk="1" hangingPunct="1"/>
            <a:r>
              <a:rPr lang="en-GB" sz="2000" b="1" dirty="0" smtClean="0"/>
              <a:t>The Treaties</a:t>
            </a:r>
            <a:r>
              <a:rPr lang="en-GB" sz="2000" dirty="0" smtClean="0"/>
              <a:t> – </a:t>
            </a:r>
            <a:r>
              <a:rPr lang="en-GB" sz="2000" i="1" dirty="0" smtClean="0"/>
              <a:t>Basis for democratic cooperation built on law</a:t>
            </a:r>
            <a:endParaRPr lang="en-US" altLang="ja-JP" sz="2000" i="1" dirty="0" smtClean="0"/>
          </a:p>
        </p:txBody>
      </p:sp>
      <p:sp>
        <p:nvSpPr>
          <p:cNvPr id="3076" name="Text Box 20"/>
          <p:cNvSpPr txBox="1">
            <a:spLocks noChangeArrowheads="1"/>
          </p:cNvSpPr>
          <p:nvPr/>
        </p:nvSpPr>
        <p:spPr bwMode="auto">
          <a:xfrm>
            <a:off x="685800" y="1828800"/>
            <a:ext cx="3097213" cy="76835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000" b="1" dirty="0">
                <a:solidFill>
                  <a:srgbClr val="FF0000"/>
                </a:solidFill>
              </a:rPr>
              <a:t>1952</a:t>
            </a:r>
            <a:r>
              <a:rPr lang="fr-BE" sz="1000" b="1" dirty="0">
                <a:solidFill>
                  <a:srgbClr val="FF0000"/>
                </a:solidFill>
              </a:rPr>
              <a:t/>
            </a:r>
            <a:br>
              <a:rPr lang="fr-BE" sz="1000" b="1" dirty="0">
                <a:solidFill>
                  <a:srgbClr val="FF0000"/>
                </a:solidFill>
              </a:rPr>
            </a:br>
            <a:r>
              <a:rPr lang="en-GB" sz="1200" b="1" dirty="0"/>
              <a:t>The European Coal and Steel Community</a:t>
            </a:r>
            <a:r>
              <a:rPr lang="en-GB" sz="1000" b="1" dirty="0"/>
              <a:t> </a:t>
            </a:r>
            <a:r>
              <a:rPr lang="en-GB" sz="1200" b="1" dirty="0"/>
              <a:t>(ECSC)</a:t>
            </a:r>
            <a:endParaRPr lang="en-US" altLang="ja-JP" sz="1200" b="1" dirty="0"/>
          </a:p>
        </p:txBody>
      </p:sp>
      <p:sp>
        <p:nvSpPr>
          <p:cNvPr id="3077" name="Text Box 21"/>
          <p:cNvSpPr txBox="1">
            <a:spLocks noChangeArrowheads="1"/>
          </p:cNvSpPr>
          <p:nvPr/>
        </p:nvSpPr>
        <p:spPr bwMode="auto">
          <a:xfrm>
            <a:off x="5436096" y="1752600"/>
            <a:ext cx="3384376" cy="1508105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1958</a:t>
            </a:r>
            <a:r>
              <a:rPr lang="en-GB" sz="1000" b="1" dirty="0">
                <a:solidFill>
                  <a:srgbClr val="FF0000"/>
                </a:solidFill>
              </a:rPr>
              <a:t/>
            </a:r>
            <a:br>
              <a:rPr lang="en-GB" sz="1000" b="1" dirty="0">
                <a:solidFill>
                  <a:srgbClr val="FF0000"/>
                </a:solidFill>
              </a:rPr>
            </a:br>
            <a:r>
              <a:rPr lang="en-GB" sz="1200" b="1" dirty="0"/>
              <a:t>The treaties of Rome: </a:t>
            </a:r>
          </a:p>
          <a:p>
            <a:pPr algn="ctr"/>
            <a:r>
              <a:rPr lang="en-GB" sz="1200" b="1" dirty="0"/>
              <a:t>The European Economic Community</a:t>
            </a:r>
          </a:p>
          <a:p>
            <a:pPr algn="ctr"/>
            <a:r>
              <a:rPr lang="en-US" altLang="ja-JP" sz="1200" b="1" dirty="0"/>
              <a:t>(EEC)</a:t>
            </a:r>
            <a:endParaRPr lang="en-GB" sz="1200" b="1" dirty="0"/>
          </a:p>
          <a:p>
            <a:pPr algn="ctr"/>
            <a:r>
              <a:rPr lang="en-GB" sz="1200" b="1" dirty="0"/>
              <a:t>The European Atomic Energy Community</a:t>
            </a:r>
            <a:endParaRPr lang="en-US" altLang="ja-JP" sz="1200" dirty="0"/>
          </a:p>
          <a:p>
            <a:pPr algn="ctr"/>
            <a:r>
              <a:rPr lang="fr-BE" sz="1200" b="1" dirty="0"/>
              <a:t>(EURATOM)</a:t>
            </a:r>
            <a:endParaRPr lang="en-US" altLang="ja-JP" sz="1200" b="1" dirty="0"/>
          </a:p>
        </p:txBody>
      </p:sp>
      <p:sp>
        <p:nvSpPr>
          <p:cNvPr id="3078" name="Text Box 22"/>
          <p:cNvSpPr txBox="1">
            <a:spLocks noChangeArrowheads="1"/>
          </p:cNvSpPr>
          <p:nvPr/>
        </p:nvSpPr>
        <p:spPr bwMode="auto">
          <a:xfrm>
            <a:off x="6858000" y="3886200"/>
            <a:ext cx="1905000" cy="76835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rgbClr val="FF0000"/>
                </a:solidFill>
              </a:rPr>
              <a:t>1987</a:t>
            </a:r>
            <a:r>
              <a:rPr lang="en-GB" sz="1000" b="1" dirty="0">
                <a:solidFill>
                  <a:srgbClr val="FF0000"/>
                </a:solidFill>
              </a:rPr>
              <a:t/>
            </a:r>
            <a:br>
              <a:rPr lang="en-GB" sz="1000" b="1" dirty="0">
                <a:solidFill>
                  <a:srgbClr val="FF0000"/>
                </a:solidFill>
              </a:rPr>
            </a:br>
            <a:r>
              <a:rPr lang="en-GB" sz="1200" b="1" dirty="0"/>
              <a:t>The Single European Act</a:t>
            </a:r>
            <a:endParaRPr lang="en-US" altLang="ja-JP" sz="1200" b="1" dirty="0"/>
          </a:p>
        </p:txBody>
      </p:sp>
      <p:sp>
        <p:nvSpPr>
          <p:cNvPr id="3079" name="Text Box 23"/>
          <p:cNvSpPr txBox="1">
            <a:spLocks noChangeArrowheads="1"/>
          </p:cNvSpPr>
          <p:nvPr/>
        </p:nvSpPr>
        <p:spPr bwMode="auto">
          <a:xfrm>
            <a:off x="6019800" y="5373216"/>
            <a:ext cx="2232025" cy="95410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rgbClr val="FF0000"/>
                </a:solidFill>
              </a:rPr>
              <a:t>1993</a:t>
            </a:r>
            <a:r>
              <a:rPr lang="en-GB" sz="1000" b="1" dirty="0">
                <a:solidFill>
                  <a:srgbClr val="FF0000"/>
                </a:solidFill>
              </a:rPr>
              <a:t/>
            </a:r>
            <a:br>
              <a:rPr lang="en-GB" sz="1000" b="1" dirty="0">
                <a:solidFill>
                  <a:srgbClr val="FF0000"/>
                </a:solidFill>
              </a:rPr>
            </a:br>
            <a:r>
              <a:rPr lang="en-GB" sz="1200" b="1" dirty="0"/>
              <a:t>Treaty on European Union </a:t>
            </a:r>
            <a:br>
              <a:rPr lang="en-GB" sz="1200" b="1" dirty="0"/>
            </a:br>
            <a:r>
              <a:rPr lang="en-GB" sz="1200" b="1" dirty="0"/>
              <a:t>– Maastricht</a:t>
            </a:r>
            <a:endParaRPr lang="en-US" altLang="ja-JP" sz="1200" b="1" dirty="0"/>
          </a:p>
        </p:txBody>
      </p:sp>
      <p:sp>
        <p:nvSpPr>
          <p:cNvPr id="3080" name="Text Box 24"/>
          <p:cNvSpPr txBox="1">
            <a:spLocks noChangeArrowheads="1"/>
          </p:cNvSpPr>
          <p:nvPr/>
        </p:nvSpPr>
        <p:spPr bwMode="auto">
          <a:xfrm>
            <a:off x="3276600" y="5867400"/>
            <a:ext cx="1944688" cy="58578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rgbClr val="FF0000"/>
                </a:solidFill>
              </a:rPr>
              <a:t>1999</a:t>
            </a:r>
            <a:r>
              <a:rPr lang="en-GB" sz="1000" b="1" dirty="0">
                <a:solidFill>
                  <a:srgbClr val="FF0000"/>
                </a:solidFill>
              </a:rPr>
              <a:t/>
            </a:r>
            <a:br>
              <a:rPr lang="en-GB" sz="1000" b="1" dirty="0">
                <a:solidFill>
                  <a:srgbClr val="FF0000"/>
                </a:solidFill>
              </a:rPr>
            </a:br>
            <a:r>
              <a:rPr lang="en-GB" sz="1200" b="1" dirty="0"/>
              <a:t>Treaty of Amsterdam</a:t>
            </a:r>
            <a:r>
              <a:rPr lang="en-US" altLang="ja-JP" sz="1000" dirty="0"/>
              <a:t> </a:t>
            </a:r>
          </a:p>
        </p:txBody>
      </p:sp>
      <p:sp>
        <p:nvSpPr>
          <p:cNvPr id="3081" name="Text Box 25"/>
          <p:cNvSpPr txBox="1">
            <a:spLocks noChangeArrowheads="1"/>
          </p:cNvSpPr>
          <p:nvPr/>
        </p:nvSpPr>
        <p:spPr bwMode="auto">
          <a:xfrm>
            <a:off x="533400" y="5029200"/>
            <a:ext cx="2160588" cy="58578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2003</a:t>
            </a:r>
            <a:r>
              <a:rPr lang="en-GB" sz="1000" b="1" dirty="0">
                <a:solidFill>
                  <a:srgbClr val="FF0000"/>
                </a:solidFill>
              </a:rPr>
              <a:t/>
            </a:r>
            <a:br>
              <a:rPr lang="en-GB" sz="1000" b="1" dirty="0">
                <a:solidFill>
                  <a:srgbClr val="FF0000"/>
                </a:solidFill>
              </a:rPr>
            </a:br>
            <a:r>
              <a:rPr lang="en-GB" sz="1200" b="1" dirty="0"/>
              <a:t>Treaty of Nice</a:t>
            </a:r>
            <a:endParaRPr lang="en-US" altLang="ja-JP" sz="1200" dirty="0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81000" y="3505200"/>
            <a:ext cx="2286000" cy="584200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ja-JP" sz="2000" b="1" dirty="0">
                <a:solidFill>
                  <a:srgbClr val="DC171D"/>
                </a:solidFill>
              </a:rPr>
              <a:t>2009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ja-JP" sz="1200" b="1" dirty="0"/>
              <a:t>Treaty of Lisbon</a:t>
            </a:r>
            <a:endParaRPr lang="en-GB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feather-found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01725"/>
            <a:ext cx="8736013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8229600" cy="782960"/>
          </a:xfrm>
        </p:spPr>
        <p:txBody>
          <a:bodyPr/>
          <a:lstStyle/>
          <a:p>
            <a:pPr eaLnBrk="1" hangingPunct="1"/>
            <a:r>
              <a:rPr lang="en-GB" b="1" dirty="0" smtClean="0"/>
              <a:t>          </a:t>
            </a:r>
            <a:r>
              <a:rPr lang="en-GB" sz="2400" b="1" dirty="0" smtClean="0"/>
              <a:t>Founders – </a:t>
            </a:r>
            <a:r>
              <a:rPr lang="en-GB" sz="2400" b="1" i="1" dirty="0" smtClean="0"/>
              <a:t>International Cooperation</a:t>
            </a:r>
            <a:endParaRPr lang="en-US" altLang="ja-JP" sz="2400" b="1" i="1" dirty="0" smtClean="0"/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2133600" y="1447800"/>
            <a:ext cx="5688013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1600" b="1">
                <a:solidFill>
                  <a:srgbClr val="333399"/>
                </a:solidFill>
                <a:latin typeface="Verdana" pitchFamily="34" charset="0"/>
              </a:rPr>
              <a:t>New ideas for lasting peace and prosperity…</a:t>
            </a:r>
            <a:endParaRPr lang="en-US" altLang="ja-JP" sz="1600" b="1" i="1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4101" name="Text Box 15"/>
          <p:cNvSpPr txBox="1">
            <a:spLocks noChangeArrowheads="1"/>
          </p:cNvSpPr>
          <p:nvPr/>
        </p:nvSpPr>
        <p:spPr bwMode="auto">
          <a:xfrm>
            <a:off x="971550" y="3452813"/>
            <a:ext cx="2016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200" b="1" dirty="0" err="1"/>
              <a:t>Konrad</a:t>
            </a:r>
            <a:r>
              <a:rPr lang="en-US" altLang="ja-JP" sz="1200" b="1" dirty="0"/>
              <a:t> Adenauer</a:t>
            </a:r>
          </a:p>
        </p:txBody>
      </p:sp>
      <p:sp>
        <p:nvSpPr>
          <p:cNvPr id="4102" name="Text Box 16"/>
          <p:cNvSpPr txBox="1">
            <a:spLocks noChangeArrowheads="1"/>
          </p:cNvSpPr>
          <p:nvPr/>
        </p:nvSpPr>
        <p:spPr bwMode="auto">
          <a:xfrm>
            <a:off x="971550" y="5845175"/>
            <a:ext cx="2016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200" b="1"/>
              <a:t>Robert Schuman</a:t>
            </a:r>
          </a:p>
        </p:txBody>
      </p:sp>
      <p:sp>
        <p:nvSpPr>
          <p:cNvPr id="4103" name="Text Box 17"/>
          <p:cNvSpPr txBox="1">
            <a:spLocks noChangeArrowheads="1"/>
          </p:cNvSpPr>
          <p:nvPr/>
        </p:nvSpPr>
        <p:spPr bwMode="auto">
          <a:xfrm>
            <a:off x="3348038" y="4676775"/>
            <a:ext cx="2016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200" b="1"/>
              <a:t>Winston Churchill</a:t>
            </a:r>
          </a:p>
        </p:txBody>
      </p:sp>
      <p:sp>
        <p:nvSpPr>
          <p:cNvPr id="4104" name="Text Box 18"/>
          <p:cNvSpPr txBox="1">
            <a:spLocks noChangeArrowheads="1"/>
          </p:cNvSpPr>
          <p:nvPr/>
        </p:nvSpPr>
        <p:spPr bwMode="auto">
          <a:xfrm>
            <a:off x="5724525" y="3452813"/>
            <a:ext cx="2016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200" b="1"/>
              <a:t>Alcide De Gasperi</a:t>
            </a:r>
          </a:p>
        </p:txBody>
      </p:sp>
      <p:sp>
        <p:nvSpPr>
          <p:cNvPr id="4105" name="Text Box 19"/>
          <p:cNvSpPr txBox="1">
            <a:spLocks noChangeArrowheads="1"/>
          </p:cNvSpPr>
          <p:nvPr/>
        </p:nvSpPr>
        <p:spPr bwMode="auto">
          <a:xfrm>
            <a:off x="5724525" y="5845175"/>
            <a:ext cx="2016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200" b="1"/>
              <a:t>Jean Monnet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1219200"/>
            <a:ext cx="1403350" cy="585788"/>
          </a:xfrm>
        </p:spPr>
        <p:txBody>
          <a:bodyPr/>
          <a:lstStyle/>
          <a:p>
            <a:pPr algn="l" eaLnBrk="1" hangingPunct="1">
              <a:tabLst>
                <a:tab pos="1258888" algn="l"/>
              </a:tabLst>
            </a:pPr>
            <a:r>
              <a:rPr lang="en-US" altLang="ja-JP" sz="2000" b="1" i="1" smtClean="0">
                <a:solidFill>
                  <a:srgbClr val="333399"/>
                </a:solidFill>
              </a:rPr>
              <a:t>1952:</a:t>
            </a:r>
            <a:endParaRPr lang="en-US" altLang="ja-JP" sz="20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1840" y="2276872"/>
            <a:ext cx="5715000" cy="41910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  <a:buClr>
                <a:srgbClr val="333399"/>
              </a:buClr>
            </a:pPr>
            <a:r>
              <a:rPr lang="en-US" altLang="ja-JP" dirty="0" smtClean="0"/>
              <a:t>In the aftermath of World War II, the aim was to secure peace among Europe’s victorious and vanquished nations and bring them together as equals, cooperating within shared institutions.</a:t>
            </a:r>
          </a:p>
          <a:p>
            <a:pPr eaLnBrk="1" hangingPunct="1">
              <a:lnSpc>
                <a:spcPct val="120000"/>
              </a:lnSpc>
              <a:buClr>
                <a:srgbClr val="333399"/>
              </a:buClr>
            </a:pPr>
            <a:r>
              <a:rPr lang="en-US" altLang="ja-JP" dirty="0" smtClean="0"/>
              <a:t>Based on a plan by French Foreign Minister </a:t>
            </a:r>
            <a:br>
              <a:rPr lang="en-US" altLang="ja-JP" dirty="0" smtClean="0"/>
            </a:br>
            <a:r>
              <a:rPr lang="en-US" altLang="ja-JP" dirty="0" smtClean="0"/>
              <a:t>Robert Schuman.</a:t>
            </a:r>
          </a:p>
          <a:p>
            <a:pPr eaLnBrk="1" hangingPunct="1">
              <a:lnSpc>
                <a:spcPct val="120000"/>
              </a:lnSpc>
              <a:buClr>
                <a:srgbClr val="333399"/>
              </a:buClr>
            </a:pPr>
            <a:r>
              <a:rPr lang="en-US" altLang="ja-JP" dirty="0" smtClean="0"/>
              <a:t>Six founding countries – Belgium, the Federal Republic of Germany, France, Italy, Luxembourg and the Netherlands – signed a treaty to run heavy industries (coal and steel) under common management. </a:t>
            </a:r>
          </a:p>
        </p:txBody>
      </p:sp>
      <p:pic>
        <p:nvPicPr>
          <p:cNvPr id="5125" name="Picture 8" descr="Monnet &amp; Steel Ingot 4 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11413"/>
            <a:ext cx="2816225" cy="1855787"/>
          </a:xfrm>
          <a:prstGeom prst="rect">
            <a:avLst/>
          </a:prstGeom>
          <a:noFill/>
          <a:ln w="9525">
            <a:solidFill>
              <a:srgbClr val="4C4C4C"/>
            </a:solidFill>
            <a:miter lim="800000"/>
            <a:headEnd/>
            <a:tailEnd/>
          </a:ln>
        </p:spPr>
      </p:pic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4267200" y="1600200"/>
            <a:ext cx="365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>
                <a:solidFill>
                  <a:srgbClr val="C21418"/>
                </a:solidFill>
                <a:latin typeface="Verdana" pitchFamily="34" charset="0"/>
              </a:rPr>
              <a:t>European Coal and </a:t>
            </a:r>
            <a:br>
              <a:rPr lang="en-US" altLang="ja-JP" b="1">
                <a:solidFill>
                  <a:srgbClr val="C21418"/>
                </a:solidFill>
                <a:latin typeface="Verdana" pitchFamily="34" charset="0"/>
              </a:rPr>
            </a:br>
            <a:r>
              <a:rPr lang="en-US" altLang="ja-JP" b="1">
                <a:solidFill>
                  <a:srgbClr val="C21418"/>
                </a:solidFill>
                <a:latin typeface="Verdana" pitchFamily="34" charset="0"/>
              </a:rPr>
              <a:t>Steel Community</a:t>
            </a:r>
          </a:p>
        </p:txBody>
      </p:sp>
      <p:sp>
        <p:nvSpPr>
          <p:cNvPr id="5127" name="Text Box 14"/>
          <p:cNvSpPr txBox="1">
            <a:spLocks noChangeArrowheads="1"/>
          </p:cNvSpPr>
          <p:nvPr/>
        </p:nvSpPr>
        <p:spPr bwMode="auto">
          <a:xfrm>
            <a:off x="219075" y="4371975"/>
            <a:ext cx="27527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100" i="1">
                <a:solidFill>
                  <a:srgbClr val="333399"/>
                </a:solidFill>
                <a:latin typeface="Verdana" pitchFamily="34" charset="0"/>
              </a:rPr>
              <a:t>Jean Monnet and other leaders with </a:t>
            </a:r>
          </a:p>
          <a:p>
            <a:r>
              <a:rPr lang="en-US" altLang="ja-JP" sz="1100" i="1">
                <a:solidFill>
                  <a:srgbClr val="333399"/>
                </a:solidFill>
                <a:latin typeface="Verdana" pitchFamily="34" charset="0"/>
              </a:rPr>
              <a:t>the first “European” ingot of steel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1905000"/>
            <a:ext cx="4114800" cy="609600"/>
          </a:xfrm>
        </p:spPr>
        <p:txBody>
          <a:bodyPr/>
          <a:lstStyle/>
          <a:p>
            <a:pPr eaLnBrk="1" hangingPunct="1"/>
            <a:r>
              <a:rPr lang="en-US" altLang="ja-JP" b="1" smtClean="0">
                <a:solidFill>
                  <a:srgbClr val="C21418"/>
                </a:solidFill>
              </a:rPr>
              <a:t>Treaty of Rome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2819400"/>
            <a:ext cx="4168775" cy="3200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rgbClr val="333399"/>
              </a:buClr>
            </a:pPr>
            <a:r>
              <a:rPr lang="en-US" altLang="ja-JP" sz="1800" smtClean="0"/>
              <a:t>The six founding countries expanded cooperation to other economic sectors, creating the European Economic Community (EEC) – or “common market.”</a:t>
            </a:r>
          </a:p>
          <a:p>
            <a:pPr eaLnBrk="1" hangingPunct="1">
              <a:lnSpc>
                <a:spcPct val="120000"/>
              </a:lnSpc>
              <a:buClr>
                <a:srgbClr val="333399"/>
              </a:buClr>
            </a:pPr>
            <a:r>
              <a:rPr lang="en-US" altLang="ja-JP" sz="1800" smtClean="0"/>
              <a:t>As a result, people, goods, services, and capital today move freely across the Union.</a:t>
            </a:r>
          </a:p>
        </p:txBody>
      </p:sp>
      <p:pic>
        <p:nvPicPr>
          <p:cNvPr id="6149" name="Picture 8" descr="Treaty of Rome 4 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22438"/>
            <a:ext cx="4191000" cy="2087562"/>
          </a:xfrm>
          <a:prstGeom prst="rect">
            <a:avLst/>
          </a:prstGeom>
          <a:noFill/>
          <a:ln w="9525">
            <a:solidFill>
              <a:srgbClr val="4C4C4C"/>
            </a:solidFill>
            <a:miter lim="800000"/>
            <a:headEnd/>
            <a:tailEnd/>
          </a:ln>
        </p:spPr>
      </p:pic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4648200" y="1219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tabLst>
                <a:tab pos="1258888" algn="l"/>
              </a:tabLst>
            </a:pPr>
            <a:r>
              <a:rPr lang="en-US" altLang="ja-JP" sz="2000" b="1" i="1">
                <a:solidFill>
                  <a:srgbClr val="333399"/>
                </a:solidFill>
                <a:latin typeface="Verdana" pitchFamily="34" charset="0"/>
              </a:rPr>
              <a:t>1958:</a:t>
            </a:r>
            <a:endParaRPr lang="en-US" altLang="ja-JP" sz="2000">
              <a:solidFill>
                <a:srgbClr val="DC171D"/>
              </a:solidFill>
              <a:latin typeface="Verdana" pitchFamily="34" charset="0"/>
            </a:endParaRPr>
          </a:p>
        </p:txBody>
      </p:sp>
      <p:sp>
        <p:nvSpPr>
          <p:cNvPr id="6151" name="Text Box 11"/>
          <p:cNvSpPr txBox="1">
            <a:spLocks noChangeArrowheads="1"/>
          </p:cNvSpPr>
          <p:nvPr/>
        </p:nvSpPr>
        <p:spPr bwMode="auto">
          <a:xfrm>
            <a:off x="914400" y="3962400"/>
            <a:ext cx="2990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i="1">
                <a:solidFill>
                  <a:srgbClr val="333399"/>
                </a:solidFill>
                <a:latin typeface="Verdana" pitchFamily="34" charset="0"/>
              </a:rPr>
              <a:t>Signing of the Treaty of Rome, 1957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2003425"/>
            <a:ext cx="205740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800" b="1" i="1">
                <a:latin typeface="Verdana" pitchFamily="34" charset="0"/>
              </a:rPr>
              <a:t>1952</a:t>
            </a:r>
          </a:p>
          <a:p>
            <a:pPr algn="ctr">
              <a:lnSpc>
                <a:spcPct val="120000"/>
              </a:lnSpc>
            </a:pPr>
            <a:endParaRPr lang="en-US" altLang="ja-JP" sz="1400" b="1" i="1">
              <a:latin typeface="Verdan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ja-JP" sz="1600" b="1">
                <a:solidFill>
                  <a:srgbClr val="C21418"/>
                </a:solidFill>
                <a:latin typeface="Verdana" pitchFamily="34" charset="0"/>
              </a:rPr>
              <a:t>Founding Members</a:t>
            </a:r>
            <a:r>
              <a:rPr lang="en-US" altLang="ja-JP" sz="1400" i="1">
                <a:solidFill>
                  <a:srgbClr val="C21418"/>
                </a:solidFill>
                <a:latin typeface="Verdana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endParaRPr lang="en-US" altLang="ja-JP" sz="1400" i="1">
              <a:solidFill>
                <a:srgbClr val="C21418"/>
              </a:solidFill>
              <a:latin typeface="Verdan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ja-JP" sz="1400">
                <a:latin typeface="Verdana" pitchFamily="34" charset="0"/>
              </a:rPr>
              <a:t>Belgium</a:t>
            </a:r>
          </a:p>
          <a:p>
            <a:pPr algn="ctr">
              <a:lnSpc>
                <a:spcPct val="120000"/>
              </a:lnSpc>
            </a:pPr>
            <a:r>
              <a:rPr lang="en-US" altLang="ja-JP" sz="1400">
                <a:latin typeface="Verdana" pitchFamily="34" charset="0"/>
              </a:rPr>
              <a:t>France</a:t>
            </a:r>
          </a:p>
          <a:p>
            <a:pPr algn="ctr">
              <a:lnSpc>
                <a:spcPct val="120000"/>
              </a:lnSpc>
            </a:pPr>
            <a:r>
              <a:rPr lang="en-US" altLang="ja-JP" sz="1400">
                <a:latin typeface="Verdana" pitchFamily="34" charset="0"/>
              </a:rPr>
              <a:t>Germany</a:t>
            </a:r>
          </a:p>
          <a:p>
            <a:pPr algn="ctr">
              <a:lnSpc>
                <a:spcPct val="120000"/>
              </a:lnSpc>
            </a:pPr>
            <a:r>
              <a:rPr lang="en-US" altLang="ja-JP" sz="1400">
                <a:latin typeface="Verdana" pitchFamily="34" charset="0"/>
              </a:rPr>
              <a:t>Italy</a:t>
            </a:r>
          </a:p>
          <a:p>
            <a:pPr algn="ctr">
              <a:lnSpc>
                <a:spcPct val="120000"/>
              </a:lnSpc>
            </a:pPr>
            <a:r>
              <a:rPr lang="en-US" altLang="ja-JP" sz="1400">
                <a:latin typeface="Verdana" pitchFamily="34" charset="0"/>
              </a:rPr>
              <a:t>Luxembourg</a:t>
            </a:r>
          </a:p>
          <a:p>
            <a:pPr algn="ctr">
              <a:lnSpc>
                <a:spcPct val="120000"/>
              </a:lnSpc>
            </a:pPr>
            <a:r>
              <a:rPr lang="en-US" altLang="ja-JP" sz="1400">
                <a:latin typeface="Verdana" pitchFamily="34" charset="0"/>
              </a:rPr>
              <a:t>Netherlands</a:t>
            </a:r>
            <a:endParaRPr lang="en-US" altLang="ja-JP" sz="1200">
              <a:latin typeface="Verdana" pitchFamily="34" charset="0"/>
            </a:endParaRPr>
          </a:p>
        </p:txBody>
      </p:sp>
      <p:pic>
        <p:nvPicPr>
          <p:cNvPr id="7172" name="Picture 8" descr="19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1400" y="1343025"/>
            <a:ext cx="6602413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ig Ben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8838" y="290513"/>
            <a:ext cx="5110162" cy="627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0" y="2003425"/>
            <a:ext cx="20574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800" b="1" i="1">
                <a:latin typeface="Verdana" pitchFamily="34" charset="0"/>
              </a:rPr>
              <a:t>1973</a:t>
            </a:r>
            <a:r>
              <a:rPr lang="en-US" altLang="ja-JP" sz="1400" i="1">
                <a:latin typeface="Verdana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endParaRPr lang="en-US" altLang="ja-JP" sz="1400">
              <a:latin typeface="Verdana" pitchFamily="34" charset="0"/>
            </a:endParaRPr>
          </a:p>
          <a:p>
            <a:pPr algn="ctr">
              <a:lnSpc>
                <a:spcPct val="120000"/>
              </a:lnSpc>
            </a:pPr>
            <a:endParaRPr lang="en-US" altLang="ja-JP" sz="1400">
              <a:latin typeface="Verdan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ja-JP" sz="1400">
                <a:latin typeface="Verdana" pitchFamily="34" charset="0"/>
              </a:rPr>
              <a:t>Denmark</a:t>
            </a:r>
          </a:p>
          <a:p>
            <a:pPr algn="ctr">
              <a:lnSpc>
                <a:spcPct val="120000"/>
              </a:lnSpc>
            </a:pPr>
            <a:r>
              <a:rPr lang="en-US" altLang="ja-JP" sz="1400">
                <a:latin typeface="Verdana" pitchFamily="34" charset="0"/>
              </a:rPr>
              <a:t>Ireland</a:t>
            </a:r>
          </a:p>
          <a:p>
            <a:pPr algn="ctr">
              <a:lnSpc>
                <a:spcPct val="120000"/>
              </a:lnSpc>
            </a:pPr>
            <a:r>
              <a:rPr lang="en-US" altLang="ja-JP" sz="1400">
                <a:latin typeface="Verdana" pitchFamily="34" charset="0"/>
              </a:rPr>
              <a:t>United Kingdom</a:t>
            </a:r>
          </a:p>
        </p:txBody>
      </p:sp>
      <p:pic>
        <p:nvPicPr>
          <p:cNvPr id="8196" name="Picture 10" descr="19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1400" y="1343025"/>
            <a:ext cx="6602413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0" y="2003425"/>
            <a:ext cx="2057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800" b="1" i="1">
                <a:latin typeface="Verdana" pitchFamily="34" charset="0"/>
              </a:rPr>
              <a:t>1981</a:t>
            </a:r>
            <a:r>
              <a:rPr lang="en-US" altLang="ja-JP" sz="1400" i="1">
                <a:latin typeface="Verdana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endParaRPr lang="en-US" altLang="ja-JP" sz="1400">
              <a:latin typeface="Verdana" pitchFamily="34" charset="0"/>
            </a:endParaRPr>
          </a:p>
          <a:p>
            <a:pPr algn="ctr">
              <a:lnSpc>
                <a:spcPct val="120000"/>
              </a:lnSpc>
            </a:pPr>
            <a:endParaRPr lang="en-US" altLang="ja-JP" sz="1400">
              <a:latin typeface="Verdan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ja-JP" sz="1400">
                <a:latin typeface="Verdana" pitchFamily="34" charset="0"/>
              </a:rPr>
              <a:t>Greece</a:t>
            </a:r>
          </a:p>
        </p:txBody>
      </p:sp>
      <p:pic>
        <p:nvPicPr>
          <p:cNvPr id="9220" name="Picture 9" descr="19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1400" y="1343025"/>
            <a:ext cx="6602413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0" y="2003425"/>
            <a:ext cx="20574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800" b="1" i="1">
                <a:latin typeface="Verdana" pitchFamily="34" charset="0"/>
              </a:rPr>
              <a:t>1986</a:t>
            </a:r>
          </a:p>
          <a:p>
            <a:pPr algn="ctr">
              <a:lnSpc>
                <a:spcPct val="120000"/>
              </a:lnSpc>
            </a:pPr>
            <a:r>
              <a:rPr lang="en-US" altLang="ja-JP" sz="1400" i="1">
                <a:latin typeface="Verdana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endParaRPr lang="en-US" altLang="ja-JP" sz="1400">
              <a:latin typeface="Verdan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ja-JP" sz="1400">
                <a:latin typeface="Verdana" pitchFamily="34" charset="0"/>
              </a:rPr>
              <a:t>Portugal</a:t>
            </a:r>
          </a:p>
          <a:p>
            <a:pPr algn="ctr">
              <a:lnSpc>
                <a:spcPct val="120000"/>
              </a:lnSpc>
            </a:pPr>
            <a:r>
              <a:rPr lang="en-US" altLang="ja-JP" sz="1400">
                <a:latin typeface="Verdana" pitchFamily="34" charset="0"/>
              </a:rPr>
              <a:t>Spain</a:t>
            </a:r>
          </a:p>
        </p:txBody>
      </p:sp>
      <p:pic>
        <p:nvPicPr>
          <p:cNvPr id="10244" name="Picture 9" descr="19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1400" y="1343025"/>
            <a:ext cx="6602413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19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1400" y="1343025"/>
            <a:ext cx="6602413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 descr="berl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295400"/>
            <a:ext cx="3098800" cy="4114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152400" y="2003425"/>
            <a:ext cx="17526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800" b="1" i="1">
                <a:latin typeface="Verdana" pitchFamily="34" charset="0"/>
              </a:rPr>
              <a:t>1989</a:t>
            </a:r>
          </a:p>
          <a:p>
            <a:pPr algn="ctr">
              <a:lnSpc>
                <a:spcPct val="120000"/>
              </a:lnSpc>
            </a:pPr>
            <a:endParaRPr lang="en-US" altLang="ja-JP" sz="1400" b="1" i="1">
              <a:latin typeface="Verdan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ja-JP" sz="1400" b="1" i="1">
                <a:latin typeface="Verdana" pitchFamily="34" charset="0"/>
              </a:rPr>
              <a:t>Fall of the</a:t>
            </a:r>
          </a:p>
          <a:p>
            <a:pPr algn="ctr">
              <a:lnSpc>
                <a:spcPct val="120000"/>
              </a:lnSpc>
            </a:pPr>
            <a:r>
              <a:rPr lang="en-US" altLang="ja-JP" sz="1400" b="1" i="1">
                <a:latin typeface="Verdana" pitchFamily="34" charset="0"/>
              </a:rPr>
              <a:t>Berlin Wall</a:t>
            </a:r>
          </a:p>
          <a:p>
            <a:pPr algn="ctr">
              <a:lnSpc>
                <a:spcPct val="120000"/>
              </a:lnSpc>
            </a:pPr>
            <a:r>
              <a:rPr lang="en-US" altLang="ja-JP" sz="1400" b="1" i="1">
                <a:latin typeface="Verdana" pitchFamily="34" charset="0"/>
              </a:rPr>
              <a:t>sets the</a:t>
            </a:r>
          </a:p>
          <a:p>
            <a:pPr algn="ctr">
              <a:lnSpc>
                <a:spcPct val="120000"/>
              </a:lnSpc>
            </a:pPr>
            <a:r>
              <a:rPr lang="en-US" altLang="ja-JP" sz="1400" b="1" i="1">
                <a:latin typeface="Verdana" pitchFamily="34" charset="0"/>
              </a:rPr>
              <a:t>stage for</a:t>
            </a:r>
          </a:p>
          <a:p>
            <a:pPr algn="ctr">
              <a:lnSpc>
                <a:spcPct val="120000"/>
              </a:lnSpc>
            </a:pPr>
            <a:r>
              <a:rPr lang="en-US" altLang="ja-JP" sz="1400" b="1" i="1">
                <a:latin typeface="Verdana" pitchFamily="34" charset="0"/>
              </a:rPr>
              <a:t>unifying</a:t>
            </a:r>
          </a:p>
          <a:p>
            <a:pPr algn="ctr">
              <a:lnSpc>
                <a:spcPct val="120000"/>
              </a:lnSpc>
            </a:pPr>
            <a:r>
              <a:rPr lang="en-US" altLang="ja-JP" sz="1400" b="1" i="1">
                <a:latin typeface="Verdana" pitchFamily="34" charset="0"/>
              </a:rPr>
              <a:t>Europe and</a:t>
            </a:r>
          </a:p>
          <a:p>
            <a:pPr algn="ctr">
              <a:lnSpc>
                <a:spcPct val="120000"/>
              </a:lnSpc>
            </a:pPr>
            <a:r>
              <a:rPr lang="en-US" altLang="ja-JP" sz="1400" b="1" i="1">
                <a:latin typeface="Verdana" pitchFamily="34" charset="0"/>
              </a:rPr>
              <a:t>EU enlargement</a:t>
            </a:r>
          </a:p>
          <a:p>
            <a:pPr algn="ctr">
              <a:lnSpc>
                <a:spcPct val="120000"/>
              </a:lnSpc>
            </a:pPr>
            <a:r>
              <a:rPr lang="en-US" altLang="ja-JP" sz="1400" b="1" i="1">
                <a:latin typeface="Verdana" pitchFamily="34" charset="0"/>
              </a:rPr>
              <a:t>+</a:t>
            </a:r>
          </a:p>
          <a:p>
            <a:pPr algn="ctr">
              <a:lnSpc>
                <a:spcPct val="120000"/>
              </a:lnSpc>
            </a:pPr>
            <a:r>
              <a:rPr lang="en-US" altLang="ja-JP" sz="1400" b="1" i="1">
                <a:latin typeface="Verdana" pitchFamily="34" charset="0"/>
              </a:rPr>
              <a:t>Poland’s Solidarity Party gains legal status</a:t>
            </a:r>
            <a:endParaRPr lang="en-US" altLang="ja-JP" sz="1400">
              <a:latin typeface="Verdana" pitchFamily="34" charset="0"/>
            </a:endParaRPr>
          </a:p>
        </p:txBody>
      </p:sp>
      <p:pic>
        <p:nvPicPr>
          <p:cNvPr id="74760" name="Picture 8" descr="1101891120_4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1850" y="2743200"/>
            <a:ext cx="2892425" cy="3810000"/>
          </a:xfrm>
          <a:prstGeom prst="rect">
            <a:avLst/>
          </a:prstGeom>
          <a:noFill/>
          <a:ln w="9525">
            <a:solidFill>
              <a:srgbClr val="4C4C4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0" y="2003425"/>
            <a:ext cx="20574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800" b="1" i="1">
                <a:latin typeface="Verdana" pitchFamily="34" charset="0"/>
              </a:rPr>
              <a:t>1995</a:t>
            </a:r>
            <a:r>
              <a:rPr lang="en-US" altLang="ja-JP" sz="1400" i="1">
                <a:latin typeface="Verdana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endParaRPr lang="en-US" altLang="ja-JP" sz="1400" i="1">
              <a:latin typeface="Verdana" pitchFamily="34" charset="0"/>
            </a:endParaRPr>
          </a:p>
          <a:p>
            <a:pPr algn="ctr">
              <a:lnSpc>
                <a:spcPct val="120000"/>
              </a:lnSpc>
            </a:pPr>
            <a:endParaRPr lang="en-US" altLang="ja-JP" sz="1400">
              <a:latin typeface="Verdan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ja-JP" sz="1400">
                <a:latin typeface="Verdana" pitchFamily="34" charset="0"/>
              </a:rPr>
              <a:t>Austria</a:t>
            </a:r>
          </a:p>
          <a:p>
            <a:pPr algn="ctr">
              <a:lnSpc>
                <a:spcPct val="120000"/>
              </a:lnSpc>
            </a:pPr>
            <a:r>
              <a:rPr lang="en-US" altLang="ja-JP" sz="1400">
                <a:latin typeface="Verdana" pitchFamily="34" charset="0"/>
              </a:rPr>
              <a:t>Finland</a:t>
            </a:r>
          </a:p>
          <a:p>
            <a:pPr algn="ctr">
              <a:lnSpc>
                <a:spcPct val="120000"/>
              </a:lnSpc>
            </a:pPr>
            <a:r>
              <a:rPr lang="en-US" altLang="ja-JP" sz="1400">
                <a:latin typeface="Verdana" pitchFamily="34" charset="0"/>
              </a:rPr>
              <a:t>Sweden</a:t>
            </a:r>
          </a:p>
        </p:txBody>
      </p:sp>
      <p:pic>
        <p:nvPicPr>
          <p:cNvPr id="12292" name="Picture 9" descr="19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1400" y="1343025"/>
            <a:ext cx="6602413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0" y="2003425"/>
            <a:ext cx="205740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800" b="1" i="1">
                <a:latin typeface="Verdana" pitchFamily="34" charset="0"/>
              </a:rPr>
              <a:t>2004</a:t>
            </a:r>
            <a:r>
              <a:rPr lang="en-US" altLang="ja-JP" sz="1400" i="1">
                <a:latin typeface="Verdana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endParaRPr lang="en-US" altLang="ja-JP" sz="1400" i="1">
              <a:latin typeface="Verdana" pitchFamily="34" charset="0"/>
            </a:endParaRPr>
          </a:p>
          <a:p>
            <a:pPr algn="ctr">
              <a:lnSpc>
                <a:spcPct val="120000"/>
              </a:lnSpc>
            </a:pPr>
            <a:endParaRPr lang="en-US" altLang="ja-JP" sz="1400">
              <a:latin typeface="Verdan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ja-JP" sz="1400">
                <a:latin typeface="Verdana" pitchFamily="34" charset="0"/>
              </a:rPr>
              <a:t>Cyprus</a:t>
            </a:r>
          </a:p>
          <a:p>
            <a:pPr algn="ctr">
              <a:lnSpc>
                <a:spcPct val="120000"/>
              </a:lnSpc>
            </a:pPr>
            <a:r>
              <a:rPr lang="en-US" altLang="ja-JP" sz="1400">
                <a:latin typeface="Verdana" pitchFamily="34" charset="0"/>
              </a:rPr>
              <a:t>Czech Republic</a:t>
            </a:r>
          </a:p>
          <a:p>
            <a:pPr algn="ctr">
              <a:lnSpc>
                <a:spcPct val="120000"/>
              </a:lnSpc>
            </a:pPr>
            <a:r>
              <a:rPr lang="en-US" altLang="ja-JP" sz="1400">
                <a:latin typeface="Verdana" pitchFamily="34" charset="0"/>
              </a:rPr>
              <a:t>Estonia</a:t>
            </a:r>
          </a:p>
          <a:p>
            <a:pPr algn="ctr">
              <a:lnSpc>
                <a:spcPct val="120000"/>
              </a:lnSpc>
            </a:pPr>
            <a:r>
              <a:rPr lang="en-US" altLang="ja-JP" sz="1400">
                <a:latin typeface="Verdana" pitchFamily="34" charset="0"/>
              </a:rPr>
              <a:t>Hungary</a:t>
            </a:r>
          </a:p>
          <a:p>
            <a:pPr algn="ctr">
              <a:lnSpc>
                <a:spcPct val="120000"/>
              </a:lnSpc>
            </a:pPr>
            <a:r>
              <a:rPr lang="en-US" altLang="ja-JP" sz="1400">
                <a:latin typeface="Verdana" pitchFamily="34" charset="0"/>
              </a:rPr>
              <a:t>Latvia</a:t>
            </a:r>
          </a:p>
          <a:p>
            <a:pPr algn="ctr">
              <a:lnSpc>
                <a:spcPct val="120000"/>
              </a:lnSpc>
            </a:pPr>
            <a:r>
              <a:rPr lang="en-US" altLang="ja-JP" sz="1400">
                <a:latin typeface="Verdana" pitchFamily="34" charset="0"/>
              </a:rPr>
              <a:t>Lithuania</a:t>
            </a:r>
          </a:p>
          <a:p>
            <a:pPr algn="ctr">
              <a:lnSpc>
                <a:spcPct val="120000"/>
              </a:lnSpc>
            </a:pPr>
            <a:r>
              <a:rPr lang="en-US" altLang="ja-JP" sz="1400">
                <a:latin typeface="Verdana" pitchFamily="34" charset="0"/>
              </a:rPr>
              <a:t>Malta</a:t>
            </a:r>
          </a:p>
          <a:p>
            <a:pPr algn="ctr">
              <a:lnSpc>
                <a:spcPct val="120000"/>
              </a:lnSpc>
            </a:pPr>
            <a:r>
              <a:rPr lang="en-US" altLang="ja-JP" sz="1400">
                <a:latin typeface="Verdana" pitchFamily="34" charset="0"/>
              </a:rPr>
              <a:t>Poland</a:t>
            </a:r>
          </a:p>
          <a:p>
            <a:pPr algn="ctr">
              <a:lnSpc>
                <a:spcPct val="120000"/>
              </a:lnSpc>
            </a:pPr>
            <a:r>
              <a:rPr lang="en-US" altLang="ja-JP" sz="1400">
                <a:latin typeface="Verdana" pitchFamily="34" charset="0"/>
              </a:rPr>
              <a:t>Slovakia</a:t>
            </a:r>
          </a:p>
          <a:p>
            <a:pPr algn="ctr">
              <a:lnSpc>
                <a:spcPct val="120000"/>
              </a:lnSpc>
            </a:pPr>
            <a:r>
              <a:rPr lang="en-US" altLang="ja-JP" sz="1400">
                <a:latin typeface="Verdana" pitchFamily="34" charset="0"/>
              </a:rPr>
              <a:t>Slovenia</a:t>
            </a:r>
          </a:p>
        </p:txBody>
      </p:sp>
      <p:pic>
        <p:nvPicPr>
          <p:cNvPr id="13316" name="Picture 8" descr="2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1400" y="1343025"/>
            <a:ext cx="6602413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0" y="2001838"/>
            <a:ext cx="20574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800" b="1" i="1">
                <a:latin typeface="Verdana" pitchFamily="34" charset="0"/>
              </a:rPr>
              <a:t>2007</a:t>
            </a:r>
            <a:r>
              <a:rPr lang="en-US" altLang="ja-JP" sz="1400" i="1">
                <a:latin typeface="Verdana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endParaRPr lang="en-US" altLang="ja-JP" sz="1400">
              <a:latin typeface="Verdana" pitchFamily="34" charset="0"/>
            </a:endParaRPr>
          </a:p>
          <a:p>
            <a:pPr algn="ctr">
              <a:lnSpc>
                <a:spcPct val="120000"/>
              </a:lnSpc>
            </a:pPr>
            <a:endParaRPr lang="en-US" altLang="ja-JP" sz="1400">
              <a:latin typeface="Verdan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ja-JP" sz="1400">
                <a:latin typeface="Verdana" pitchFamily="34" charset="0"/>
              </a:rPr>
              <a:t>Bulgaria</a:t>
            </a:r>
          </a:p>
          <a:p>
            <a:pPr algn="ctr">
              <a:lnSpc>
                <a:spcPct val="120000"/>
              </a:lnSpc>
            </a:pPr>
            <a:r>
              <a:rPr lang="en-US" altLang="ja-JP" sz="1400">
                <a:latin typeface="Verdana" pitchFamily="34" charset="0"/>
              </a:rPr>
              <a:t>Romania</a:t>
            </a:r>
            <a:endParaRPr lang="en-US" altLang="ja-JP" sz="1000">
              <a:latin typeface="Verdana" pitchFamily="34" charset="0"/>
            </a:endParaRPr>
          </a:p>
        </p:txBody>
      </p:sp>
      <p:pic>
        <p:nvPicPr>
          <p:cNvPr id="14340" name="Picture 12" descr="2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1400" y="1343025"/>
            <a:ext cx="6602413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25760" y="1295400"/>
            <a:ext cx="22860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Aft>
                <a:spcPct val="30000"/>
              </a:spcAft>
            </a:pPr>
            <a:endParaRPr lang="en-US" altLang="ja-JP" sz="1400" b="1" dirty="0">
              <a:solidFill>
                <a:srgbClr val="DC171D"/>
              </a:solidFill>
              <a:latin typeface="Verdana" pitchFamily="34" charset="0"/>
            </a:endParaRPr>
          </a:p>
          <a:p>
            <a:pPr algn="ctr">
              <a:lnSpc>
                <a:spcPct val="120000"/>
              </a:lnSpc>
              <a:spcAft>
                <a:spcPct val="30000"/>
              </a:spcAft>
            </a:pPr>
            <a:r>
              <a:rPr lang="en-US" altLang="ja-JP" sz="1400" b="1" dirty="0">
                <a:solidFill>
                  <a:srgbClr val="DC171D"/>
                </a:solidFill>
                <a:latin typeface="Verdana" pitchFamily="34" charset="0"/>
              </a:rPr>
              <a:t>Candidate Countries</a:t>
            </a:r>
            <a:r>
              <a:rPr lang="en-US" altLang="ja-JP" sz="1200" b="1" dirty="0">
                <a:latin typeface="Verdana" pitchFamily="34" charset="0"/>
              </a:rPr>
              <a:t> </a:t>
            </a:r>
          </a:p>
          <a:p>
            <a:pPr algn="ctr">
              <a:lnSpc>
                <a:spcPct val="120000"/>
              </a:lnSpc>
              <a:spcAft>
                <a:spcPct val="30000"/>
              </a:spcAft>
            </a:pPr>
            <a:r>
              <a:rPr lang="en-US" altLang="ja-JP" sz="1200" dirty="0">
                <a:latin typeface="Verdana" pitchFamily="34" charset="0"/>
              </a:rPr>
              <a:t>Croatia</a:t>
            </a:r>
          </a:p>
          <a:p>
            <a:pPr algn="ctr">
              <a:lnSpc>
                <a:spcPct val="120000"/>
              </a:lnSpc>
              <a:spcAft>
                <a:spcPct val="30000"/>
              </a:spcAft>
            </a:pPr>
            <a:r>
              <a:rPr lang="en-US" altLang="ja-JP" sz="1200" dirty="0">
                <a:latin typeface="Verdana" pitchFamily="34" charset="0"/>
              </a:rPr>
              <a:t>former Yugoslav    Republic of Macedonia</a:t>
            </a:r>
          </a:p>
          <a:p>
            <a:pPr algn="ctr">
              <a:lnSpc>
                <a:spcPct val="120000"/>
              </a:lnSpc>
              <a:spcAft>
                <a:spcPct val="30000"/>
              </a:spcAft>
            </a:pPr>
            <a:r>
              <a:rPr lang="en-US" altLang="ja-JP" sz="1200" dirty="0">
                <a:latin typeface="Verdana" pitchFamily="34" charset="0"/>
              </a:rPr>
              <a:t>Iceland</a:t>
            </a:r>
          </a:p>
          <a:p>
            <a:pPr algn="ctr">
              <a:lnSpc>
                <a:spcPct val="120000"/>
              </a:lnSpc>
              <a:spcAft>
                <a:spcPct val="30000"/>
              </a:spcAft>
            </a:pPr>
            <a:r>
              <a:rPr lang="en-US" altLang="ja-JP" sz="1200" dirty="0">
                <a:latin typeface="Verdana" pitchFamily="34" charset="0"/>
              </a:rPr>
              <a:t>Turkey</a:t>
            </a:r>
          </a:p>
          <a:p>
            <a:pPr algn="ctr">
              <a:lnSpc>
                <a:spcPct val="120000"/>
              </a:lnSpc>
              <a:spcAft>
                <a:spcPct val="30000"/>
              </a:spcAft>
            </a:pPr>
            <a:endParaRPr lang="en-US" altLang="ja-JP" sz="1400" b="1" dirty="0">
              <a:solidFill>
                <a:srgbClr val="DC171D"/>
              </a:solidFill>
              <a:latin typeface="Verdana" pitchFamily="34" charset="0"/>
            </a:endParaRPr>
          </a:p>
          <a:p>
            <a:pPr algn="ctr">
              <a:lnSpc>
                <a:spcPct val="120000"/>
              </a:lnSpc>
              <a:spcAft>
                <a:spcPct val="30000"/>
              </a:spcAft>
            </a:pPr>
            <a:r>
              <a:rPr lang="en-US" altLang="ja-JP" sz="1400" b="1" dirty="0">
                <a:solidFill>
                  <a:srgbClr val="DC171D"/>
                </a:solidFill>
                <a:latin typeface="Verdana" pitchFamily="34" charset="0"/>
              </a:rPr>
              <a:t>Potential </a:t>
            </a:r>
          </a:p>
          <a:p>
            <a:pPr algn="ctr">
              <a:lnSpc>
                <a:spcPct val="120000"/>
              </a:lnSpc>
              <a:spcAft>
                <a:spcPct val="30000"/>
              </a:spcAft>
            </a:pPr>
            <a:r>
              <a:rPr lang="en-US" altLang="ja-JP" sz="1400" b="1" dirty="0">
                <a:solidFill>
                  <a:srgbClr val="DC171D"/>
                </a:solidFill>
                <a:latin typeface="Verdana" pitchFamily="34" charset="0"/>
              </a:rPr>
              <a:t>Candidate Countries</a:t>
            </a:r>
          </a:p>
          <a:p>
            <a:pPr algn="ctr">
              <a:lnSpc>
                <a:spcPct val="120000"/>
              </a:lnSpc>
              <a:spcAft>
                <a:spcPct val="30000"/>
              </a:spcAft>
            </a:pP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</a:rPr>
              <a:t>Albania</a:t>
            </a:r>
          </a:p>
          <a:p>
            <a:pPr algn="ctr">
              <a:lnSpc>
                <a:spcPct val="120000"/>
              </a:lnSpc>
              <a:spcAft>
                <a:spcPct val="30000"/>
              </a:spcAft>
            </a:pP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</a:rPr>
              <a:t>Bosnia &amp; Herzegovina</a:t>
            </a:r>
          </a:p>
          <a:p>
            <a:pPr algn="ctr">
              <a:lnSpc>
                <a:spcPct val="120000"/>
              </a:lnSpc>
              <a:spcAft>
                <a:spcPct val="30000"/>
              </a:spcAft>
            </a:pP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</a:rPr>
              <a:t>Kosovo </a:t>
            </a:r>
            <a:r>
              <a:rPr lang="en-US" altLang="ja-JP" sz="1200" dirty="0">
                <a:solidFill>
                  <a:srgbClr val="000000"/>
                </a:solidFill>
              </a:rPr>
              <a:t>under UN </a:t>
            </a:r>
            <a:endParaRPr lang="en-US" altLang="ja-JP" sz="1200" dirty="0">
              <a:solidFill>
                <a:srgbClr val="000000"/>
              </a:solidFill>
              <a:latin typeface="Verdana" pitchFamily="34" charset="0"/>
            </a:endParaRPr>
          </a:p>
          <a:p>
            <a:pPr algn="ctr">
              <a:lnSpc>
                <a:spcPct val="120000"/>
              </a:lnSpc>
              <a:spcAft>
                <a:spcPct val="30000"/>
              </a:spcAft>
            </a:pPr>
            <a:r>
              <a:rPr lang="en-US" altLang="ja-JP" sz="1200" dirty="0">
                <a:solidFill>
                  <a:srgbClr val="000000"/>
                </a:solidFill>
              </a:rPr>
              <a:t>Security Council Resolution 1244</a:t>
            </a:r>
          </a:p>
          <a:p>
            <a:pPr algn="ctr">
              <a:lnSpc>
                <a:spcPct val="120000"/>
              </a:lnSpc>
              <a:spcAft>
                <a:spcPct val="30000"/>
              </a:spcAft>
            </a:pP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</a:rPr>
              <a:t>Montenegro</a:t>
            </a:r>
          </a:p>
          <a:p>
            <a:pPr algn="ctr">
              <a:lnSpc>
                <a:spcPct val="120000"/>
              </a:lnSpc>
              <a:spcAft>
                <a:spcPct val="30000"/>
              </a:spcAft>
            </a:pP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</a:rPr>
              <a:t>Serbia </a:t>
            </a:r>
          </a:p>
          <a:p>
            <a:pPr algn="ctr">
              <a:lnSpc>
                <a:spcPct val="120000"/>
              </a:lnSpc>
              <a:spcAft>
                <a:spcPct val="30000"/>
              </a:spcAft>
            </a:pPr>
            <a:endParaRPr lang="en-US" altLang="ja-JP" sz="1000" dirty="0">
              <a:solidFill>
                <a:srgbClr val="000000"/>
              </a:solidFill>
              <a:latin typeface="Verdana" pitchFamily="34" charset="0"/>
            </a:endParaRPr>
          </a:p>
          <a:p>
            <a:pPr algn="ctr">
              <a:lnSpc>
                <a:spcPct val="120000"/>
              </a:lnSpc>
              <a:spcAft>
                <a:spcPct val="30000"/>
              </a:spcAft>
            </a:pPr>
            <a:endParaRPr lang="en-US" altLang="ja-JP" sz="1000" dirty="0">
              <a:latin typeface="Verdana" pitchFamily="34" charset="0"/>
            </a:endParaRPr>
          </a:p>
        </p:txBody>
      </p:sp>
      <p:pic>
        <p:nvPicPr>
          <p:cNvPr id="15366" name="Picture 6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06500"/>
            <a:ext cx="6781800" cy="534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251520" y="1916832"/>
            <a:ext cx="8712968" cy="4320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386" name="Picture 11" descr="map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988" y="1844824"/>
            <a:ext cx="8990012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32656"/>
            <a:ext cx="7427913" cy="547688"/>
          </a:xfrm>
        </p:spPr>
        <p:txBody>
          <a:bodyPr/>
          <a:lstStyle/>
          <a:p>
            <a:pPr eaLnBrk="1" hangingPunct="1"/>
            <a:r>
              <a:rPr lang="en-GB" sz="2400" b="1" dirty="0" smtClean="0"/>
              <a:t>Enlargement – </a:t>
            </a:r>
            <a:r>
              <a:rPr lang="en-GB" sz="2400" b="1" i="1" dirty="0" smtClean="0"/>
              <a:t>from 6 to 27 countries</a:t>
            </a:r>
            <a:endParaRPr lang="en-US" altLang="ja-JP" sz="2400" b="1" i="1" dirty="0" smtClean="0"/>
          </a:p>
        </p:txBody>
      </p:sp>
      <p:sp>
        <p:nvSpPr>
          <p:cNvPr id="16388" name="Text Box 15"/>
          <p:cNvSpPr txBox="1">
            <a:spLocks noChangeArrowheads="1"/>
          </p:cNvSpPr>
          <p:nvPr/>
        </p:nvSpPr>
        <p:spPr bwMode="auto">
          <a:xfrm>
            <a:off x="500063" y="2143125"/>
            <a:ext cx="5762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200" b="1">
                <a:solidFill>
                  <a:schemeClr val="accent2"/>
                </a:solidFill>
              </a:rPr>
              <a:t>1952</a:t>
            </a:r>
            <a:endParaRPr lang="en-US" altLang="ja-JP" sz="1200" b="1">
              <a:solidFill>
                <a:schemeClr val="accent2"/>
              </a:solidFill>
            </a:endParaRPr>
          </a:p>
        </p:txBody>
      </p:sp>
      <p:sp>
        <p:nvSpPr>
          <p:cNvPr id="16389" name="Text Box 16"/>
          <p:cNvSpPr txBox="1">
            <a:spLocks noChangeArrowheads="1"/>
          </p:cNvSpPr>
          <p:nvPr/>
        </p:nvSpPr>
        <p:spPr bwMode="auto">
          <a:xfrm>
            <a:off x="2643188" y="2143125"/>
            <a:ext cx="5762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200" b="1">
                <a:solidFill>
                  <a:schemeClr val="accent2"/>
                </a:solidFill>
              </a:rPr>
              <a:t>1973</a:t>
            </a:r>
            <a:endParaRPr lang="en-US" altLang="ja-JP" sz="1200" b="1">
              <a:solidFill>
                <a:schemeClr val="accent2"/>
              </a:solidFill>
            </a:endParaRPr>
          </a:p>
        </p:txBody>
      </p:sp>
      <p:sp>
        <p:nvSpPr>
          <p:cNvPr id="16390" name="Text Box 17"/>
          <p:cNvSpPr txBox="1">
            <a:spLocks noChangeArrowheads="1"/>
          </p:cNvSpPr>
          <p:nvPr/>
        </p:nvSpPr>
        <p:spPr bwMode="auto">
          <a:xfrm>
            <a:off x="4714875" y="2143125"/>
            <a:ext cx="576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200" b="1">
                <a:solidFill>
                  <a:schemeClr val="accent2"/>
                </a:solidFill>
              </a:rPr>
              <a:t>1981</a:t>
            </a:r>
            <a:endParaRPr lang="en-US" altLang="ja-JP" sz="1200" b="1">
              <a:solidFill>
                <a:schemeClr val="accent2"/>
              </a:solidFill>
            </a:endParaRPr>
          </a:p>
        </p:txBody>
      </p:sp>
      <p:sp>
        <p:nvSpPr>
          <p:cNvPr id="16391" name="Text Box 18"/>
          <p:cNvSpPr txBox="1">
            <a:spLocks noChangeArrowheads="1"/>
          </p:cNvSpPr>
          <p:nvPr/>
        </p:nvSpPr>
        <p:spPr bwMode="auto">
          <a:xfrm>
            <a:off x="6715125" y="2143125"/>
            <a:ext cx="576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200" b="1">
                <a:solidFill>
                  <a:schemeClr val="accent2"/>
                </a:solidFill>
              </a:rPr>
              <a:t>1986</a:t>
            </a:r>
            <a:endParaRPr lang="en-US" altLang="ja-JP" sz="1200" b="1">
              <a:solidFill>
                <a:schemeClr val="accent2"/>
              </a:solidFill>
            </a:endParaRPr>
          </a:p>
        </p:txBody>
      </p:sp>
      <p:sp>
        <p:nvSpPr>
          <p:cNvPr id="16392" name="Text Box 19"/>
          <p:cNvSpPr txBox="1">
            <a:spLocks noChangeArrowheads="1"/>
          </p:cNvSpPr>
          <p:nvPr/>
        </p:nvSpPr>
        <p:spPr bwMode="auto">
          <a:xfrm>
            <a:off x="500063" y="4000500"/>
            <a:ext cx="5762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200" b="1">
                <a:solidFill>
                  <a:schemeClr val="accent2"/>
                </a:solidFill>
              </a:rPr>
              <a:t>1990</a:t>
            </a:r>
            <a:endParaRPr lang="en-US" altLang="ja-JP" sz="1200" b="1">
              <a:solidFill>
                <a:schemeClr val="accent2"/>
              </a:solidFill>
            </a:endParaRPr>
          </a:p>
        </p:txBody>
      </p:sp>
      <p:sp>
        <p:nvSpPr>
          <p:cNvPr id="16393" name="Text Box 20"/>
          <p:cNvSpPr txBox="1">
            <a:spLocks noChangeArrowheads="1"/>
          </p:cNvSpPr>
          <p:nvPr/>
        </p:nvSpPr>
        <p:spPr bwMode="auto">
          <a:xfrm>
            <a:off x="2643188" y="4000500"/>
            <a:ext cx="5762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200" b="1">
                <a:solidFill>
                  <a:schemeClr val="accent2"/>
                </a:solidFill>
              </a:rPr>
              <a:t>1995</a:t>
            </a:r>
            <a:endParaRPr lang="en-US" altLang="ja-JP" sz="1200" b="1">
              <a:solidFill>
                <a:schemeClr val="accent2"/>
              </a:solidFill>
            </a:endParaRPr>
          </a:p>
        </p:txBody>
      </p:sp>
      <p:sp>
        <p:nvSpPr>
          <p:cNvPr id="16394" name="Text Box 21"/>
          <p:cNvSpPr txBox="1">
            <a:spLocks noChangeArrowheads="1"/>
          </p:cNvSpPr>
          <p:nvPr/>
        </p:nvSpPr>
        <p:spPr bwMode="auto">
          <a:xfrm>
            <a:off x="4786313" y="4000500"/>
            <a:ext cx="5762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200" b="1">
                <a:solidFill>
                  <a:schemeClr val="accent2"/>
                </a:solidFill>
              </a:rPr>
              <a:t>2004</a:t>
            </a:r>
            <a:endParaRPr lang="en-US" altLang="ja-JP" sz="1200" b="1">
              <a:solidFill>
                <a:schemeClr val="accent2"/>
              </a:solidFill>
            </a:endParaRPr>
          </a:p>
        </p:txBody>
      </p:sp>
      <p:sp>
        <p:nvSpPr>
          <p:cNvPr id="16395" name="Text Box 22"/>
          <p:cNvSpPr txBox="1">
            <a:spLocks noChangeArrowheads="1"/>
          </p:cNvSpPr>
          <p:nvPr/>
        </p:nvSpPr>
        <p:spPr bwMode="auto">
          <a:xfrm>
            <a:off x="6786563" y="3929063"/>
            <a:ext cx="5762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200" b="1">
                <a:solidFill>
                  <a:schemeClr val="accent2"/>
                </a:solidFill>
              </a:rPr>
              <a:t>2007</a:t>
            </a:r>
            <a:endParaRPr lang="en-US" altLang="ja-JP" sz="12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260648"/>
            <a:ext cx="5715000" cy="685800"/>
          </a:xfrm>
        </p:spPr>
        <p:txBody>
          <a:bodyPr/>
          <a:lstStyle/>
          <a:p>
            <a:pPr algn="l" eaLnBrk="1" hangingPunct="1"/>
            <a:r>
              <a:rPr lang="en-US" altLang="ja-JP" sz="2400" b="1" dirty="0" smtClean="0"/>
              <a:t>Over 50 Years of EU Integration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828800"/>
            <a:ext cx="5680075" cy="4267200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ja-JP" sz="1800" b="1" dirty="0" smtClean="0"/>
              <a:t>Enlargement has: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ja-JP" sz="1800" dirty="0" smtClean="0"/>
              <a:t>Inspired reforms and consolidated common principles of liberty, democracy, respect for human rights, fundamental freedoms and the rule of law, while enabling market-oriented economic reforms.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ja-JP" sz="1800" dirty="0" smtClean="0"/>
              <a:t>Enhanced the EU’s weight in the world and made it a stronger and more attractive international partner.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38113" y="2362200"/>
            <a:ext cx="2300287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tabLst>
                <a:tab pos="174625" algn="l"/>
              </a:tabLst>
            </a:pPr>
            <a:r>
              <a:rPr lang="en-US" altLang="ja-JP" sz="1200" i="1">
                <a:solidFill>
                  <a:srgbClr val="4C4C4C"/>
                </a:solidFill>
                <a:latin typeface="Verdana" pitchFamily="34" charset="0"/>
              </a:rPr>
              <a:t>“Enlargement has been a success story for the European Union and Europe as a whole. It has helped to overcome the division of Europe and contributed to peace and stability throughout the continent.”</a:t>
            </a:r>
            <a:endParaRPr lang="en-US" altLang="ja-JP" sz="1400">
              <a:solidFill>
                <a:srgbClr val="4C4C4C"/>
              </a:solidFill>
              <a:latin typeface="Verdana" pitchFamily="34" charset="0"/>
            </a:endParaRPr>
          </a:p>
          <a:p>
            <a:pPr algn="r">
              <a:spcBef>
                <a:spcPct val="80000"/>
              </a:spcBef>
              <a:tabLst>
                <a:tab pos="174625" algn="l"/>
              </a:tabLst>
            </a:pPr>
            <a:r>
              <a:rPr lang="en-US" altLang="ja-JP" sz="1200" b="1">
                <a:latin typeface="Verdana" pitchFamily="34" charset="0"/>
              </a:rPr>
              <a:t>European Council Declaration</a:t>
            </a:r>
            <a:r>
              <a:rPr lang="en-US" altLang="ja-JP" sz="1200">
                <a:latin typeface="Verdana" pitchFamily="34" charset="0"/>
              </a:rPr>
              <a:t> </a:t>
            </a:r>
            <a:br>
              <a:rPr lang="en-US" altLang="ja-JP" sz="1200">
                <a:latin typeface="Verdana" pitchFamily="34" charset="0"/>
              </a:rPr>
            </a:br>
            <a:r>
              <a:rPr lang="en-US" altLang="ja-JP" sz="1200">
                <a:latin typeface="Verdana" pitchFamily="34" charset="0"/>
              </a:rPr>
              <a:t>	Dec. 15, 2006</a:t>
            </a:r>
            <a:endParaRPr lang="en-US" altLang="ja-JP" sz="1600">
              <a:latin typeface="Verdana" pitchFamily="34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895600" y="4876800"/>
            <a:ext cx="5791200" cy="1371600"/>
            <a:chOff x="1824" y="2928"/>
            <a:chExt cx="3648" cy="864"/>
          </a:xfrm>
        </p:grpSpPr>
        <p:sp>
          <p:nvSpPr>
            <p:cNvPr id="17415" name="Rectangle 20"/>
            <p:cNvSpPr>
              <a:spLocks noChangeArrowheads="1"/>
            </p:cNvSpPr>
            <p:nvPr/>
          </p:nvSpPr>
          <p:spPr bwMode="auto">
            <a:xfrm>
              <a:off x="1824" y="2928"/>
              <a:ext cx="3648" cy="219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16" name="Text Box 21"/>
            <p:cNvSpPr txBox="1">
              <a:spLocks noChangeArrowheads="1"/>
            </p:cNvSpPr>
            <p:nvPr/>
          </p:nvSpPr>
          <p:spPr bwMode="auto">
            <a:xfrm>
              <a:off x="1858" y="2928"/>
              <a:ext cx="3590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DC171D"/>
                </a:buClr>
                <a:tabLst>
                  <a:tab pos="2574925" algn="ctr"/>
                  <a:tab pos="4346575" algn="ctr"/>
                </a:tabLst>
              </a:pPr>
              <a:r>
                <a:rPr lang="en-US" altLang="ja-JP" sz="1400" b="1">
                  <a:solidFill>
                    <a:schemeClr val="bg1"/>
                  </a:solidFill>
                  <a:latin typeface="Verdana" pitchFamily="34" charset="0"/>
                </a:rPr>
                <a:t>	</a:t>
              </a:r>
              <a:r>
                <a:rPr lang="en-US" altLang="ja-JP" sz="1400" b="1">
                  <a:solidFill>
                    <a:srgbClr val="FFFF00"/>
                  </a:solidFill>
                  <a:latin typeface="Verdana" pitchFamily="34" charset="0"/>
                </a:rPr>
                <a:t>1957	2009	</a:t>
              </a:r>
            </a:p>
            <a:p>
              <a:pPr eaLnBrk="1" hangingPunct="1">
                <a:spcBef>
                  <a:spcPct val="50000"/>
                </a:spcBef>
                <a:buClr>
                  <a:srgbClr val="DC171D"/>
                </a:buClr>
                <a:tabLst>
                  <a:tab pos="2574925" algn="ctr"/>
                  <a:tab pos="4346575" algn="ctr"/>
                </a:tabLst>
              </a:pPr>
              <a:r>
                <a:rPr lang="en-US" altLang="ja-JP" sz="1400">
                  <a:solidFill>
                    <a:srgbClr val="DC171D"/>
                  </a:solidFill>
                  <a:latin typeface="Verdana" pitchFamily="34" charset="0"/>
                </a:rPr>
                <a:t>Member States</a:t>
              </a:r>
              <a:r>
                <a:rPr lang="en-US" altLang="ja-JP" sz="1400">
                  <a:solidFill>
                    <a:schemeClr val="accent2"/>
                  </a:solidFill>
                  <a:latin typeface="Verdana" pitchFamily="34" charset="0"/>
                </a:rPr>
                <a:t>	6	27</a:t>
              </a:r>
            </a:p>
            <a:p>
              <a:pPr eaLnBrk="1" hangingPunct="1">
                <a:spcBef>
                  <a:spcPct val="50000"/>
                </a:spcBef>
                <a:buClr>
                  <a:srgbClr val="DC171D"/>
                </a:buClr>
                <a:tabLst>
                  <a:tab pos="2574925" algn="ctr"/>
                  <a:tab pos="4346575" algn="ctr"/>
                </a:tabLst>
              </a:pPr>
              <a:r>
                <a:rPr lang="en-US" altLang="ja-JP" sz="1400">
                  <a:solidFill>
                    <a:srgbClr val="DC171D"/>
                  </a:solidFill>
                  <a:latin typeface="Verdana" pitchFamily="34" charset="0"/>
                </a:rPr>
                <a:t>Population</a:t>
              </a:r>
              <a:r>
                <a:rPr lang="en-US" altLang="ja-JP" sz="1400">
                  <a:solidFill>
                    <a:schemeClr val="accent2"/>
                  </a:solidFill>
                  <a:latin typeface="Verdana" pitchFamily="34" charset="0"/>
                </a:rPr>
                <a:t>	174 million	500 million</a:t>
              </a:r>
            </a:p>
            <a:p>
              <a:pPr eaLnBrk="1" hangingPunct="1">
                <a:spcBef>
                  <a:spcPct val="50000"/>
                </a:spcBef>
                <a:buClr>
                  <a:srgbClr val="DC171D"/>
                </a:buClr>
                <a:tabLst>
                  <a:tab pos="2574925" algn="ctr"/>
                  <a:tab pos="4346575" algn="ctr"/>
                </a:tabLst>
              </a:pPr>
              <a:r>
                <a:rPr lang="en-US" altLang="ja-JP" sz="1400">
                  <a:solidFill>
                    <a:srgbClr val="DC171D"/>
                  </a:solidFill>
                  <a:latin typeface="Verdana" pitchFamily="34" charset="0"/>
                </a:rPr>
                <a:t>Languages</a:t>
              </a:r>
              <a:r>
                <a:rPr lang="en-US" altLang="ja-JP" sz="1400">
                  <a:solidFill>
                    <a:schemeClr val="accent2"/>
                  </a:solidFill>
                  <a:latin typeface="Verdana" pitchFamily="34" charset="0"/>
                </a:rPr>
                <a:t>	4	23</a:t>
              </a:r>
            </a:p>
          </p:txBody>
        </p:sp>
        <p:sp>
          <p:nvSpPr>
            <p:cNvPr id="17417" name="Line 22"/>
            <p:cNvSpPr>
              <a:spLocks noChangeShapeType="1"/>
            </p:cNvSpPr>
            <p:nvPr/>
          </p:nvSpPr>
          <p:spPr bwMode="auto">
            <a:xfrm>
              <a:off x="1824" y="3147"/>
              <a:ext cx="3648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18" name="Rectangle 26"/>
            <p:cNvSpPr>
              <a:spLocks noChangeArrowheads="1"/>
            </p:cNvSpPr>
            <p:nvPr/>
          </p:nvSpPr>
          <p:spPr bwMode="auto">
            <a:xfrm>
              <a:off x="1824" y="2934"/>
              <a:ext cx="3648" cy="858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Louv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85788"/>
            <a:ext cx="7550150" cy="5662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0"/>
          <p:cNvSpPr txBox="1">
            <a:spLocks noChangeArrowheads="1"/>
          </p:cNvSpPr>
          <p:nvPr/>
        </p:nvSpPr>
        <p:spPr bwMode="auto">
          <a:xfrm>
            <a:off x="2514600" y="1828800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>
                <a:latin typeface="Verdana" pitchFamily="34" charset="0"/>
              </a:rPr>
              <a:t>Fall of Berlin Wall – end of Communism in Central and Eastern Europe</a:t>
            </a:r>
          </a:p>
          <a:p>
            <a:r>
              <a:rPr lang="en-GB" sz="1200" b="1">
                <a:latin typeface="Verdana" pitchFamily="34" charset="0"/>
              </a:rPr>
              <a:t>EU economic help begins: PHARE program</a:t>
            </a:r>
            <a:endParaRPr lang="fr-FR" sz="1200" b="1"/>
          </a:p>
        </p:txBody>
      </p:sp>
      <p:sp>
        <p:nvSpPr>
          <p:cNvPr id="18435" name="Text Box 22"/>
          <p:cNvSpPr txBox="1">
            <a:spLocks noChangeArrowheads="1"/>
          </p:cNvSpPr>
          <p:nvPr/>
        </p:nvSpPr>
        <p:spPr bwMode="auto">
          <a:xfrm>
            <a:off x="2514600" y="2582863"/>
            <a:ext cx="396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 dirty="0">
                <a:latin typeface="Verdana" pitchFamily="34" charset="0"/>
              </a:rPr>
              <a:t>Criteria set for a country to join the EU:</a:t>
            </a:r>
          </a:p>
          <a:p>
            <a:r>
              <a:rPr lang="en-GB" sz="1200" b="1" dirty="0">
                <a:latin typeface="Verdana" pitchFamily="34" charset="0"/>
              </a:rPr>
              <a:t>• democracy and rule of law</a:t>
            </a:r>
          </a:p>
          <a:p>
            <a:r>
              <a:rPr lang="en-GB" sz="1200" b="1" dirty="0">
                <a:latin typeface="Verdana" pitchFamily="34" charset="0"/>
              </a:rPr>
              <a:t>• functioning market economy</a:t>
            </a:r>
          </a:p>
          <a:p>
            <a:r>
              <a:rPr lang="en-GB" sz="1200" b="1" dirty="0">
                <a:latin typeface="Verdana" pitchFamily="34" charset="0"/>
              </a:rPr>
              <a:t>• ability to implement EU laws</a:t>
            </a:r>
            <a:endParaRPr lang="fr-FR" sz="1200" b="1" dirty="0"/>
          </a:p>
        </p:txBody>
      </p:sp>
      <p:sp>
        <p:nvSpPr>
          <p:cNvPr id="18436" name="Text Box 24"/>
          <p:cNvSpPr txBox="1">
            <a:spLocks noChangeArrowheads="1"/>
          </p:cNvSpPr>
          <p:nvPr/>
        </p:nvSpPr>
        <p:spPr bwMode="auto">
          <a:xfrm>
            <a:off x="2514600" y="3544888"/>
            <a:ext cx="472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>
                <a:latin typeface="Verdana" pitchFamily="34" charset="0"/>
              </a:rPr>
              <a:t>Formal negotiations on enlargement begin</a:t>
            </a:r>
            <a:endParaRPr lang="fr-FR" sz="1200" b="1">
              <a:latin typeface="Verdana" pitchFamily="34" charset="0"/>
            </a:endParaRPr>
          </a:p>
        </p:txBody>
      </p:sp>
      <p:sp>
        <p:nvSpPr>
          <p:cNvPr id="18437" name="Text Box 26"/>
          <p:cNvSpPr txBox="1">
            <a:spLocks noChangeArrowheads="1"/>
          </p:cNvSpPr>
          <p:nvPr/>
        </p:nvSpPr>
        <p:spPr bwMode="auto">
          <a:xfrm>
            <a:off x="2514600" y="4033838"/>
            <a:ext cx="4343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>
                <a:latin typeface="Verdana" pitchFamily="34" charset="0"/>
              </a:rPr>
              <a:t>Copenhagen summit agrees enlargement</a:t>
            </a:r>
            <a:endParaRPr lang="fr-FR" sz="1200" b="1">
              <a:latin typeface="Verdana" pitchFamily="34" charset="0"/>
            </a:endParaRPr>
          </a:p>
        </p:txBody>
      </p:sp>
      <p:sp>
        <p:nvSpPr>
          <p:cNvPr id="18438" name="Text Box 28"/>
          <p:cNvSpPr txBox="1">
            <a:spLocks noChangeArrowheads="1"/>
          </p:cNvSpPr>
          <p:nvPr/>
        </p:nvSpPr>
        <p:spPr bwMode="auto">
          <a:xfrm>
            <a:off x="2514600" y="4572000"/>
            <a:ext cx="396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>
                <a:latin typeface="Verdana" pitchFamily="34" charset="0"/>
              </a:rPr>
              <a:t>10 new EU members: Cyprus, Czech Republic, Estonia, Hungary, Latvia, Lithuania, Malta, Poland, Slovakia, Slovenia</a:t>
            </a:r>
            <a:endParaRPr lang="fr-FR" sz="1200" b="1">
              <a:latin typeface="Verdana" pitchFamily="34" charset="0"/>
            </a:endParaRPr>
          </a:p>
        </p:txBody>
      </p:sp>
      <p:sp>
        <p:nvSpPr>
          <p:cNvPr id="18439" name="Text Box 19"/>
          <p:cNvSpPr txBox="1">
            <a:spLocks noChangeArrowheads="1"/>
          </p:cNvSpPr>
          <p:nvPr/>
        </p:nvSpPr>
        <p:spPr bwMode="auto">
          <a:xfrm>
            <a:off x="1447800" y="19050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>
                <a:solidFill>
                  <a:srgbClr val="C42127"/>
                </a:solidFill>
              </a:rPr>
              <a:t>1989</a:t>
            </a:r>
            <a:endParaRPr lang="en-US" altLang="ja-JP" sz="1800" b="1">
              <a:solidFill>
                <a:srgbClr val="2528B1"/>
              </a:solidFill>
            </a:endParaRPr>
          </a:p>
        </p:txBody>
      </p:sp>
      <p:sp>
        <p:nvSpPr>
          <p:cNvPr id="18440" name="Text Box 21"/>
          <p:cNvSpPr txBox="1">
            <a:spLocks noChangeArrowheads="1"/>
          </p:cNvSpPr>
          <p:nvPr/>
        </p:nvSpPr>
        <p:spPr bwMode="auto">
          <a:xfrm>
            <a:off x="1447800" y="257175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>
                <a:solidFill>
                  <a:srgbClr val="C42127"/>
                </a:solidFill>
              </a:rPr>
              <a:t>1993</a:t>
            </a:r>
            <a:endParaRPr lang="en-US" altLang="ja-JP" sz="1800" b="1">
              <a:solidFill>
                <a:srgbClr val="C42127"/>
              </a:solidFill>
            </a:endParaRPr>
          </a:p>
        </p:txBody>
      </p:sp>
      <p:sp>
        <p:nvSpPr>
          <p:cNvPr id="18441" name="Text Box 23"/>
          <p:cNvSpPr txBox="1">
            <a:spLocks noChangeArrowheads="1"/>
          </p:cNvSpPr>
          <p:nvPr/>
        </p:nvSpPr>
        <p:spPr bwMode="auto">
          <a:xfrm>
            <a:off x="1447800" y="3522663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>
                <a:solidFill>
                  <a:srgbClr val="C42127"/>
                </a:solidFill>
              </a:rPr>
              <a:t>1998</a:t>
            </a:r>
            <a:endParaRPr lang="en-US" altLang="ja-JP" sz="1800" b="1">
              <a:solidFill>
                <a:srgbClr val="C42127"/>
              </a:solidFill>
            </a:endParaRPr>
          </a:p>
        </p:txBody>
      </p:sp>
      <p:sp>
        <p:nvSpPr>
          <p:cNvPr id="18442" name="Text Box 25"/>
          <p:cNvSpPr txBox="1">
            <a:spLocks noChangeArrowheads="1"/>
          </p:cNvSpPr>
          <p:nvPr/>
        </p:nvSpPr>
        <p:spPr bwMode="auto">
          <a:xfrm>
            <a:off x="1447800" y="4016375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>
                <a:solidFill>
                  <a:srgbClr val="C42127"/>
                </a:solidFill>
              </a:rPr>
              <a:t>2002</a:t>
            </a:r>
            <a:endParaRPr lang="en-US" altLang="ja-JP" sz="1800" b="1">
              <a:solidFill>
                <a:srgbClr val="C42127"/>
              </a:solidFill>
            </a:endParaRPr>
          </a:p>
        </p:txBody>
      </p:sp>
      <p:sp>
        <p:nvSpPr>
          <p:cNvPr id="18443" name="Text Box 27"/>
          <p:cNvSpPr txBox="1">
            <a:spLocks noChangeArrowheads="1"/>
          </p:cNvSpPr>
          <p:nvPr/>
        </p:nvSpPr>
        <p:spPr bwMode="auto">
          <a:xfrm>
            <a:off x="1447800" y="423545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>
                <a:solidFill>
                  <a:srgbClr val="C42127"/>
                </a:solidFill>
              </a:rPr>
              <a:t>    </a:t>
            </a:r>
            <a:endParaRPr lang="en-GB" sz="1800" b="1">
              <a:solidFill>
                <a:srgbClr val="C42127"/>
              </a:solidFill>
            </a:endParaRPr>
          </a:p>
          <a:p>
            <a:r>
              <a:rPr lang="en-GB" sz="1800" b="1">
                <a:solidFill>
                  <a:srgbClr val="C42127"/>
                </a:solidFill>
              </a:rPr>
              <a:t>2004</a:t>
            </a:r>
          </a:p>
        </p:txBody>
      </p:sp>
      <p:sp>
        <p:nvSpPr>
          <p:cNvPr id="18444" name="Text Box 29"/>
          <p:cNvSpPr txBox="1">
            <a:spLocks noChangeArrowheads="1"/>
          </p:cNvSpPr>
          <p:nvPr/>
        </p:nvSpPr>
        <p:spPr bwMode="auto">
          <a:xfrm>
            <a:off x="1447800" y="5307013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>
                <a:solidFill>
                  <a:srgbClr val="C42127"/>
                </a:solidFill>
              </a:rPr>
              <a:t>2007</a:t>
            </a:r>
            <a:endParaRPr lang="en-US" altLang="ja-JP" sz="1800" b="1">
              <a:solidFill>
                <a:srgbClr val="C42127"/>
              </a:solidFill>
            </a:endParaRPr>
          </a:p>
        </p:txBody>
      </p:sp>
      <p:sp>
        <p:nvSpPr>
          <p:cNvPr id="18445" name="Text Box 30"/>
          <p:cNvSpPr txBox="1">
            <a:spLocks noChangeArrowheads="1"/>
          </p:cNvSpPr>
          <p:nvPr/>
        </p:nvSpPr>
        <p:spPr bwMode="auto">
          <a:xfrm>
            <a:off x="2514600" y="5319713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>
                <a:latin typeface="Verdana" pitchFamily="34" charset="0"/>
              </a:rPr>
              <a:t>Bulgaria and Romania join the EU</a:t>
            </a:r>
          </a:p>
          <a:p>
            <a:endParaRPr lang="en-GB" sz="1200" b="1"/>
          </a:p>
          <a:p>
            <a:endParaRPr lang="en-GB" sz="1200" b="1"/>
          </a:p>
          <a:p>
            <a:endParaRPr lang="fr-FR" sz="1200"/>
          </a:p>
        </p:txBody>
      </p:sp>
      <p:sp>
        <p:nvSpPr>
          <p:cNvPr id="18446" name="Text Box 33"/>
          <p:cNvSpPr txBox="1">
            <a:spLocks noChangeArrowheads="1"/>
          </p:cNvSpPr>
          <p:nvPr/>
        </p:nvSpPr>
        <p:spPr bwMode="auto">
          <a:xfrm>
            <a:off x="1371600" y="58674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>
                <a:latin typeface="Verdana" pitchFamily="34" charset="0"/>
              </a:rPr>
              <a:t>Candidates:</a:t>
            </a:r>
          </a:p>
          <a:p>
            <a:r>
              <a:rPr lang="en-GB" sz="1200">
                <a:latin typeface="Verdana" pitchFamily="34" charset="0"/>
              </a:rPr>
              <a:t>Croatia, former Yugoslav Republic of Macedonia, Iceland, Turkey</a:t>
            </a:r>
            <a:endParaRPr lang="fr-FR" sz="1200">
              <a:latin typeface="Verdana" pitchFamily="34" charset="0"/>
            </a:endParaRPr>
          </a:p>
        </p:txBody>
      </p:sp>
      <p:pic>
        <p:nvPicPr>
          <p:cNvPr id="18447" name="Picture 38" descr="M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060848"/>
            <a:ext cx="1703220" cy="355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8" name="Text Box 39"/>
          <p:cNvSpPr txBox="1">
            <a:spLocks noChangeArrowheads="1"/>
          </p:cNvSpPr>
          <p:nvPr/>
        </p:nvSpPr>
        <p:spPr bwMode="auto">
          <a:xfrm rot="-5400000">
            <a:off x="8332788" y="5500687"/>
            <a:ext cx="1143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500">
                <a:solidFill>
                  <a:schemeClr val="accent2"/>
                </a:solidFill>
              </a:rPr>
              <a:t>© Reuders</a:t>
            </a:r>
          </a:p>
        </p:txBody>
      </p:sp>
      <p:sp>
        <p:nvSpPr>
          <p:cNvPr id="184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533400"/>
          </a:xfrm>
        </p:spPr>
        <p:txBody>
          <a:bodyPr/>
          <a:lstStyle/>
          <a:p>
            <a:pPr eaLnBrk="1" hangingPunct="1"/>
            <a:r>
              <a:rPr lang="en-GB" sz="2400" b="1" dirty="0" smtClean="0"/>
              <a:t>The Big Enlargement – </a:t>
            </a:r>
            <a:r>
              <a:rPr lang="en-GB" sz="2400" i="1" dirty="0" smtClean="0"/>
              <a:t>healing the division of Europe</a:t>
            </a:r>
            <a:r>
              <a:rPr lang="en-US" altLang="ja-JP" sz="2400" i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27584" y="0"/>
            <a:ext cx="74279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The Lisbon treaty – </a:t>
            </a:r>
          </a:p>
          <a:p>
            <a:r>
              <a:rPr lang="en-GB" b="1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taking Europe into the 21st century</a:t>
            </a:r>
            <a:endParaRPr lang="en-US" altLang="ja-JP" b="1" i="1" dirty="0">
              <a:solidFill>
                <a:schemeClr val="bg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90600" y="2362200"/>
            <a:ext cx="69342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000" b="1" dirty="0">
                <a:latin typeface="Verdana" pitchFamily="34" charset="0"/>
              </a:rPr>
              <a:t>The Treaty will make the European Union:</a:t>
            </a:r>
            <a:endParaRPr lang="en-IE" sz="1200" b="1" dirty="0">
              <a:latin typeface="Verdana" pitchFamily="34" charset="0"/>
            </a:endParaRPr>
          </a:p>
          <a:p>
            <a:endParaRPr lang="en-IE" sz="1400" b="1" dirty="0">
              <a:solidFill>
                <a:schemeClr val="accent2"/>
              </a:solidFill>
              <a:latin typeface="Verdana" pitchFamily="34" charset="0"/>
            </a:endParaRPr>
          </a:p>
          <a:p>
            <a:r>
              <a:rPr lang="en-IE" sz="1400" b="1" dirty="0">
                <a:solidFill>
                  <a:srgbClr val="C21418"/>
                </a:solidFill>
                <a:latin typeface="Verdana" pitchFamily="34" charset="0"/>
              </a:rPr>
              <a:t>More efficient</a:t>
            </a:r>
            <a:r>
              <a:rPr lang="en-IE" sz="1400" b="1" dirty="0">
                <a:solidFill>
                  <a:schemeClr val="accent2"/>
                </a:solidFill>
                <a:latin typeface="Verdana" pitchFamily="34" charset="0"/>
              </a:rPr>
              <a:t> 	</a:t>
            </a:r>
            <a:r>
              <a:rPr lang="en-IE" sz="1400" b="1" dirty="0">
                <a:latin typeface="Verdana" pitchFamily="34" charset="0"/>
              </a:rPr>
              <a:t>Simpler processes, full-time president 			for the Council.  </a:t>
            </a:r>
          </a:p>
          <a:p>
            <a:endParaRPr lang="en-IE" sz="1400" b="1" dirty="0">
              <a:solidFill>
                <a:schemeClr val="accent2"/>
              </a:solidFill>
              <a:latin typeface="Verdana" pitchFamily="34" charset="0"/>
            </a:endParaRPr>
          </a:p>
          <a:p>
            <a:r>
              <a:rPr lang="en-IE" sz="1400" b="1" dirty="0">
                <a:solidFill>
                  <a:srgbClr val="C21418"/>
                </a:solidFill>
                <a:latin typeface="Verdana" pitchFamily="34" charset="0"/>
              </a:rPr>
              <a:t>More democratic</a:t>
            </a:r>
            <a:r>
              <a:rPr lang="en-IE" sz="1400" b="1" dirty="0">
                <a:solidFill>
                  <a:schemeClr val="accent2"/>
                </a:solidFill>
                <a:latin typeface="Verdana" pitchFamily="34" charset="0"/>
              </a:rPr>
              <a:t>   </a:t>
            </a:r>
            <a:r>
              <a:rPr lang="en-IE" sz="1400" b="1" dirty="0">
                <a:latin typeface="Verdana" pitchFamily="34" charset="0"/>
              </a:rPr>
              <a:t>Stronger role for the European Parliament </a:t>
            </a:r>
            <a:br>
              <a:rPr lang="en-IE" sz="1400" b="1" dirty="0">
                <a:latin typeface="Verdana" pitchFamily="34" charset="0"/>
              </a:rPr>
            </a:br>
            <a:r>
              <a:rPr lang="en-IE" sz="1400" b="1" dirty="0">
                <a:latin typeface="Verdana" pitchFamily="34" charset="0"/>
              </a:rPr>
              <a:t>		and national parliaments, "Citizens Initiative", 		Charter of Fundamental Rights. </a:t>
            </a:r>
          </a:p>
          <a:p>
            <a:endParaRPr lang="en-IE" sz="1400" b="1" dirty="0">
              <a:solidFill>
                <a:schemeClr val="accent2"/>
              </a:solidFill>
              <a:latin typeface="Verdana" pitchFamily="34" charset="0"/>
            </a:endParaRPr>
          </a:p>
          <a:p>
            <a:r>
              <a:rPr lang="en-IE" sz="1400" b="1" dirty="0">
                <a:solidFill>
                  <a:srgbClr val="C21418"/>
                </a:solidFill>
                <a:latin typeface="Verdana" pitchFamily="34" charset="0"/>
              </a:rPr>
              <a:t>More transparent</a:t>
            </a:r>
            <a:r>
              <a:rPr lang="en-IE" sz="1400" b="1" dirty="0">
                <a:solidFill>
                  <a:schemeClr val="accent2"/>
                </a:solidFill>
                <a:latin typeface="Verdana" pitchFamily="34" charset="0"/>
              </a:rPr>
              <a:t>	</a:t>
            </a:r>
            <a:r>
              <a:rPr lang="en-IE" sz="1400" b="1" dirty="0">
                <a:latin typeface="Verdana" pitchFamily="34" charset="0"/>
              </a:rPr>
              <a:t>Clarifies who does what, greater public access </a:t>
            </a:r>
            <a:br>
              <a:rPr lang="en-IE" sz="1400" b="1" dirty="0">
                <a:latin typeface="Verdana" pitchFamily="34" charset="0"/>
              </a:rPr>
            </a:br>
            <a:r>
              <a:rPr lang="en-IE" sz="1400" b="1" dirty="0">
                <a:latin typeface="Verdana" pitchFamily="34" charset="0"/>
              </a:rPr>
              <a:t>		to documents and meetings.</a:t>
            </a:r>
          </a:p>
          <a:p>
            <a:endParaRPr lang="en-IE" sz="1400" b="1" dirty="0">
              <a:solidFill>
                <a:schemeClr val="accent2"/>
              </a:solidFill>
              <a:latin typeface="Verdana" pitchFamily="34" charset="0"/>
            </a:endParaRPr>
          </a:p>
          <a:p>
            <a:r>
              <a:rPr lang="en-IE" sz="1400" b="1" dirty="0">
                <a:solidFill>
                  <a:srgbClr val="C21418"/>
                </a:solidFill>
                <a:latin typeface="Verdana" pitchFamily="34" charset="0"/>
              </a:rPr>
              <a:t>More united </a:t>
            </a:r>
            <a:r>
              <a:rPr lang="hu-HU" sz="1400" b="1" dirty="0">
                <a:solidFill>
                  <a:srgbClr val="C21418"/>
                </a:solidFill>
                <a:latin typeface="Verdana" pitchFamily="34" charset="0"/>
              </a:rPr>
              <a:t>o</a:t>
            </a:r>
            <a:r>
              <a:rPr lang="en-IE" sz="1400" b="1" dirty="0">
                <a:solidFill>
                  <a:srgbClr val="C21418"/>
                </a:solidFill>
                <a:latin typeface="Verdana" pitchFamily="34" charset="0"/>
              </a:rPr>
              <a:t>n</a:t>
            </a:r>
            <a:r>
              <a:rPr lang="en-IE" sz="1400" b="1" dirty="0">
                <a:solidFill>
                  <a:schemeClr val="accent2"/>
                </a:solidFill>
                <a:latin typeface="Verdana" pitchFamily="34" charset="0"/>
              </a:rPr>
              <a:t> 	</a:t>
            </a:r>
            <a:r>
              <a:rPr lang="en-IE" sz="1400" b="1" dirty="0">
                <a:latin typeface="Verdana" pitchFamily="34" charset="0"/>
              </a:rPr>
              <a:t>High Representative for Foreign Policy. </a:t>
            </a:r>
          </a:p>
          <a:p>
            <a:r>
              <a:rPr lang="en-IE" sz="1400" b="1" dirty="0">
                <a:solidFill>
                  <a:srgbClr val="C21418"/>
                </a:solidFill>
                <a:latin typeface="Verdana" pitchFamily="34" charset="0"/>
              </a:rPr>
              <a:t>the world stage</a:t>
            </a:r>
            <a:r>
              <a:rPr lang="en-IE" sz="1400" b="1" dirty="0">
                <a:solidFill>
                  <a:schemeClr val="accent2"/>
                </a:solidFill>
                <a:latin typeface="Verdana" pitchFamily="34" charset="0"/>
              </a:rPr>
              <a:t>   		 </a:t>
            </a:r>
            <a:endParaRPr lang="en-GB" sz="1400" b="1" dirty="0">
              <a:solidFill>
                <a:schemeClr val="accent2"/>
              </a:solidFill>
              <a:latin typeface="Verdana" pitchFamily="34" charset="0"/>
            </a:endParaRPr>
          </a:p>
          <a:p>
            <a:endParaRPr lang="en-GB" sz="1400" b="1" dirty="0">
              <a:solidFill>
                <a:schemeClr val="accent2"/>
              </a:solidFill>
              <a:latin typeface="Verdana" pitchFamily="34" charset="0"/>
            </a:endParaRPr>
          </a:p>
          <a:p>
            <a:r>
              <a:rPr lang="en-IE" sz="1400" b="1" dirty="0">
                <a:solidFill>
                  <a:srgbClr val="C21418"/>
                </a:solidFill>
                <a:latin typeface="Verdana" pitchFamily="34" charset="0"/>
              </a:rPr>
              <a:t>More secure</a:t>
            </a:r>
            <a:r>
              <a:rPr lang="en-IE" sz="1400" b="1" dirty="0">
                <a:solidFill>
                  <a:schemeClr val="accent2"/>
                </a:solidFill>
                <a:latin typeface="Verdana" pitchFamily="34" charset="0"/>
              </a:rPr>
              <a:t>	</a:t>
            </a:r>
            <a:r>
              <a:rPr lang="en-IE" sz="1400" b="1" dirty="0">
                <a:latin typeface="Verdana" pitchFamily="34" charset="0"/>
              </a:rPr>
              <a:t>New  possibilities to fight climate change </a:t>
            </a:r>
            <a:br>
              <a:rPr lang="en-IE" sz="1400" b="1" dirty="0">
                <a:latin typeface="Verdana" pitchFamily="34" charset="0"/>
              </a:rPr>
            </a:br>
            <a:r>
              <a:rPr lang="en-IE" sz="1400" b="1" dirty="0">
                <a:latin typeface="Verdana" pitchFamily="34" charset="0"/>
              </a:rPr>
              <a:t>		and terrorism, secure energy supplies.</a:t>
            </a:r>
          </a:p>
          <a:p>
            <a:endParaRPr lang="en-IE" sz="1400" dirty="0">
              <a:solidFill>
                <a:schemeClr val="accent2"/>
              </a:solidFill>
              <a:latin typeface="Verdana" pitchFamily="34" charset="0"/>
            </a:endParaRPr>
          </a:p>
          <a:p>
            <a:endParaRPr lang="en-GB" sz="1400" b="1" dirty="0">
              <a:solidFill>
                <a:schemeClr val="accent2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80920" cy="6858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ja-JP" sz="2000" b="1" dirty="0" smtClean="0">
                <a:solidFill>
                  <a:schemeClr val="bg1">
                    <a:lumMod val="50000"/>
                  </a:schemeClr>
                </a:solidFill>
              </a:rPr>
              <a:t>Celebrating the European Union -</a:t>
            </a:r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ja-JP" sz="2000" i="1" dirty="0" smtClean="0">
                <a:solidFill>
                  <a:schemeClr val="bg1">
                    <a:lumMod val="50000"/>
                  </a:schemeClr>
                </a:solidFill>
              </a:rPr>
              <a:t>A Half Century of Change and Progress</a:t>
            </a:r>
            <a:endParaRPr lang="en-US" altLang="ja-JP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556792"/>
            <a:ext cx="5257800" cy="4800600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buClr>
                <a:srgbClr val="333399"/>
              </a:buClr>
            </a:pPr>
            <a:r>
              <a:rPr lang="en-US" altLang="ja-JP" sz="1800" dirty="0" smtClean="0"/>
              <a:t>Since the creation of the EU half a century ago, Europe has enjoyed the longest period of peace in its history. </a:t>
            </a:r>
          </a:p>
          <a:p>
            <a:pPr eaLnBrk="1" hangingPunct="1">
              <a:lnSpc>
                <a:spcPct val="120000"/>
              </a:lnSpc>
              <a:buClr>
                <a:srgbClr val="333399"/>
              </a:buClr>
            </a:pPr>
            <a:r>
              <a:rPr lang="en-US" altLang="ja-JP" sz="1800" dirty="0" smtClean="0"/>
              <a:t>European political integration is unprecedented in history.</a:t>
            </a:r>
          </a:p>
          <a:p>
            <a:pPr eaLnBrk="1" hangingPunct="1">
              <a:lnSpc>
                <a:spcPct val="120000"/>
              </a:lnSpc>
              <a:buClr>
                <a:srgbClr val="333399"/>
              </a:buClr>
            </a:pPr>
            <a:r>
              <a:rPr lang="en-US" altLang="ja-JP" sz="1800" dirty="0" smtClean="0"/>
              <a:t>EU enlargement has helped overcome the division of Europe – contributing to peace, prosperity, and stability across the continent.</a:t>
            </a:r>
          </a:p>
          <a:p>
            <a:pPr eaLnBrk="1" hangingPunct="1">
              <a:lnSpc>
                <a:spcPct val="120000"/>
              </a:lnSpc>
              <a:buClr>
                <a:srgbClr val="333399"/>
              </a:buClr>
            </a:pPr>
            <a:r>
              <a:rPr lang="en-US" altLang="ja-JP" sz="1800" dirty="0" smtClean="0"/>
              <a:t>A single market and a common currency benefit companies and consumers.</a:t>
            </a:r>
          </a:p>
          <a:p>
            <a:pPr eaLnBrk="1" hangingPunct="1">
              <a:lnSpc>
                <a:spcPct val="120000"/>
              </a:lnSpc>
              <a:buClr>
                <a:srgbClr val="333399"/>
              </a:buClr>
            </a:pPr>
            <a:r>
              <a:rPr lang="en-US" altLang="ja-JP" sz="1800" dirty="0" smtClean="0"/>
              <a:t>EU has united the citizens of Europe – while preserving Europe’s diversity. </a:t>
            </a:r>
          </a:p>
        </p:txBody>
      </p:sp>
      <p:sp>
        <p:nvSpPr>
          <p:cNvPr id="20485" name="Text Box 11"/>
          <p:cNvSpPr txBox="1">
            <a:spLocks noChangeArrowheads="1"/>
          </p:cNvSpPr>
          <p:nvPr/>
        </p:nvSpPr>
        <p:spPr bwMode="auto">
          <a:xfrm>
            <a:off x="0" y="3918992"/>
            <a:ext cx="3657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800" b="1">
                <a:solidFill>
                  <a:srgbClr val="333399"/>
                </a:solidFill>
                <a:latin typeface="Verdana" pitchFamily="34" charset="0"/>
              </a:rPr>
              <a:t>European Union</a:t>
            </a:r>
          </a:p>
          <a:p>
            <a:pPr algn="ctr"/>
            <a:r>
              <a:rPr lang="en-US" altLang="ja-JP" sz="1600" b="1" i="1">
                <a:solidFill>
                  <a:srgbClr val="333399"/>
                </a:solidFill>
                <a:latin typeface="Verdana" pitchFamily="34" charset="0"/>
              </a:rPr>
              <a:t>United in diversity</a:t>
            </a:r>
          </a:p>
        </p:txBody>
      </p:sp>
      <p:pic>
        <p:nvPicPr>
          <p:cNvPr id="20486" name="Picture 8" descr="C:\Documents and Settings\gcegbb\Desktop\EU 27 flag composite 2 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32992"/>
            <a:ext cx="3184525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courbe+gsm"/>
          <p:cNvPicPr>
            <a:picLocks noChangeAspect="1" noChangeArrowheads="1"/>
          </p:cNvPicPr>
          <p:nvPr/>
        </p:nvPicPr>
        <p:blipFill>
          <a:blip r:embed="rId3" cstate="print"/>
          <a:srcRect t="18915" r="64172"/>
          <a:stretch>
            <a:fillRect/>
          </a:stretch>
        </p:blipFill>
        <p:spPr bwMode="auto">
          <a:xfrm>
            <a:off x="574140" y="1828800"/>
            <a:ext cx="2702459" cy="43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6" descr="background2-promot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365104"/>
            <a:ext cx="4658816" cy="26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001000" cy="609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b="1" dirty="0" smtClean="0"/>
              <a:t>The Single Market -</a:t>
            </a:r>
            <a:r>
              <a:rPr lang="en-GB" dirty="0" smtClean="0"/>
              <a:t> </a:t>
            </a:r>
            <a:r>
              <a:rPr lang="en-GB" b="1" dirty="0" smtClean="0"/>
              <a:t>freedom of choice</a:t>
            </a:r>
            <a:endParaRPr lang="en-US" altLang="ja-JP" b="1" dirty="0" smtClean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04800" y="2052638"/>
            <a:ext cx="331311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1400" b="1">
                <a:solidFill>
                  <a:schemeClr val="bg1"/>
                </a:solidFill>
                <a:latin typeface="Verdana" pitchFamily="34" charset="0"/>
              </a:rPr>
              <a:t>  </a:t>
            </a:r>
            <a:endParaRPr lang="en-US" altLang="ja-JP" sz="1400" b="1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4067944" y="4581128"/>
            <a:ext cx="3096344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altLang="ja-JP" sz="1400" b="1" dirty="0">
                <a:latin typeface="Verdana" pitchFamily="34" charset="0"/>
              </a:rPr>
              <a:t>Four freedoms of movement:</a:t>
            </a:r>
            <a:br>
              <a:rPr lang="en-US" altLang="ja-JP" sz="1400" b="1" dirty="0">
                <a:latin typeface="Verdana" pitchFamily="34" charset="0"/>
              </a:rPr>
            </a:br>
            <a:r>
              <a:rPr lang="en-US" altLang="ja-JP" sz="1400" b="1" dirty="0">
                <a:latin typeface="Verdana" pitchFamily="34" charset="0"/>
              </a:rPr>
              <a:t/>
            </a:r>
            <a:br>
              <a:rPr lang="en-US" altLang="ja-JP" sz="1400" b="1" dirty="0">
                <a:latin typeface="Verdana" pitchFamily="34" charset="0"/>
              </a:rPr>
            </a:br>
            <a:r>
              <a:rPr lang="en-US" altLang="ja-JP" sz="1400" b="1" dirty="0">
                <a:latin typeface="Webdings" pitchFamily="18" charset="2"/>
              </a:rPr>
              <a:t>4 </a:t>
            </a:r>
            <a:r>
              <a:rPr lang="en-US" altLang="ja-JP" sz="1400" b="1" dirty="0">
                <a:latin typeface="Verdana" pitchFamily="34" charset="0"/>
              </a:rPr>
              <a:t>goods</a:t>
            </a:r>
            <a:br>
              <a:rPr lang="en-US" altLang="ja-JP" sz="1400" b="1" dirty="0">
                <a:latin typeface="Verdana" pitchFamily="34" charset="0"/>
              </a:rPr>
            </a:br>
            <a:r>
              <a:rPr lang="en-US" altLang="ja-JP" sz="1400" b="1" dirty="0">
                <a:latin typeface="Verdana" pitchFamily="34" charset="0"/>
              </a:rPr>
              <a:t/>
            </a:r>
            <a:br>
              <a:rPr lang="en-US" altLang="ja-JP" sz="1400" b="1" dirty="0">
                <a:latin typeface="Verdana" pitchFamily="34" charset="0"/>
              </a:rPr>
            </a:br>
            <a:r>
              <a:rPr lang="en-US" altLang="ja-JP" sz="1400" b="1" dirty="0">
                <a:latin typeface="Webdings" pitchFamily="18" charset="2"/>
              </a:rPr>
              <a:t>4 </a:t>
            </a:r>
            <a:r>
              <a:rPr lang="en-US" altLang="ja-JP" sz="1400" b="1" dirty="0">
                <a:latin typeface="Verdana" pitchFamily="34" charset="0"/>
              </a:rPr>
              <a:t>services</a:t>
            </a:r>
            <a:br>
              <a:rPr lang="en-US" altLang="ja-JP" sz="1400" b="1" dirty="0">
                <a:latin typeface="Verdana" pitchFamily="34" charset="0"/>
              </a:rPr>
            </a:br>
            <a:r>
              <a:rPr lang="en-US" altLang="ja-JP" sz="1400" b="1" dirty="0">
                <a:latin typeface="Verdana" pitchFamily="34" charset="0"/>
              </a:rPr>
              <a:t/>
            </a:r>
            <a:br>
              <a:rPr lang="en-US" altLang="ja-JP" sz="1400" b="1" dirty="0">
                <a:latin typeface="Verdana" pitchFamily="34" charset="0"/>
              </a:rPr>
            </a:br>
            <a:r>
              <a:rPr lang="en-US" altLang="ja-JP" sz="1400" b="1" dirty="0">
                <a:latin typeface="Webdings" pitchFamily="18" charset="2"/>
              </a:rPr>
              <a:t>4 </a:t>
            </a:r>
            <a:r>
              <a:rPr lang="en-US" altLang="ja-JP" sz="1400" b="1" dirty="0">
                <a:latin typeface="Verdana" pitchFamily="34" charset="0"/>
              </a:rPr>
              <a:t>people</a:t>
            </a:r>
            <a:br>
              <a:rPr lang="en-US" altLang="ja-JP" sz="1400" b="1" dirty="0">
                <a:latin typeface="Verdana" pitchFamily="34" charset="0"/>
              </a:rPr>
            </a:br>
            <a:r>
              <a:rPr lang="en-US" altLang="ja-JP" sz="1400" b="1" dirty="0">
                <a:latin typeface="Verdana" pitchFamily="34" charset="0"/>
              </a:rPr>
              <a:t/>
            </a:r>
            <a:br>
              <a:rPr lang="en-US" altLang="ja-JP" sz="1400" b="1" dirty="0">
                <a:latin typeface="Verdana" pitchFamily="34" charset="0"/>
              </a:rPr>
            </a:br>
            <a:r>
              <a:rPr lang="en-US" altLang="ja-JP" sz="1400" b="1" dirty="0">
                <a:latin typeface="Webdings" pitchFamily="18" charset="2"/>
              </a:rPr>
              <a:t>4 </a:t>
            </a:r>
            <a:r>
              <a:rPr lang="en-US" altLang="ja-JP" sz="1400" b="1" dirty="0">
                <a:latin typeface="Verdana" pitchFamily="34" charset="0"/>
              </a:rPr>
              <a:t>capital</a:t>
            </a:r>
            <a:endParaRPr lang="en-US" altLang="ja-JP" sz="1800" b="1" i="1" dirty="0">
              <a:latin typeface="Verdana" pitchFamily="34" charset="0"/>
            </a:endParaRPr>
          </a:p>
        </p:txBody>
      </p:sp>
      <p:sp>
        <p:nvSpPr>
          <p:cNvPr id="3079" name="Text Box 27"/>
          <p:cNvSpPr txBox="1">
            <a:spLocks noChangeArrowheads="1"/>
          </p:cNvSpPr>
          <p:nvPr/>
        </p:nvSpPr>
        <p:spPr bwMode="auto">
          <a:xfrm rot="-5400000">
            <a:off x="2620963" y="5211762"/>
            <a:ext cx="1143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500">
                <a:solidFill>
                  <a:schemeClr val="accent2"/>
                </a:solidFill>
              </a:rPr>
              <a:t>© Getty Images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581400" y="1752600"/>
            <a:ext cx="47244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1600" b="1" dirty="0">
                <a:solidFill>
                  <a:srgbClr val="3154A3"/>
                </a:solidFill>
                <a:latin typeface="Verdana" pitchFamily="34" charset="0"/>
              </a:rPr>
              <a:t>Has led to:</a:t>
            </a:r>
          </a:p>
          <a:p>
            <a:pPr>
              <a:lnSpc>
                <a:spcPct val="80000"/>
              </a:lnSpc>
            </a:pPr>
            <a:endParaRPr lang="en-GB" sz="1800" dirty="0">
              <a:solidFill>
                <a:srgbClr val="3154A3"/>
              </a:solidFill>
              <a:latin typeface="Verdana" pitchFamily="34" charset="0"/>
            </a:endParaRPr>
          </a:p>
          <a:p>
            <a:pPr>
              <a:lnSpc>
                <a:spcPct val="110000"/>
              </a:lnSpc>
              <a:buClr>
                <a:srgbClr val="DC171D"/>
              </a:buClr>
              <a:buFontTx/>
              <a:buChar char="•"/>
            </a:pPr>
            <a:r>
              <a:rPr lang="en-GB" sz="1600" dirty="0">
                <a:solidFill>
                  <a:srgbClr val="3154A3"/>
                </a:solidFill>
                <a:latin typeface="Verdana" pitchFamily="34" charset="0"/>
              </a:rPr>
              <a:t> </a:t>
            </a:r>
            <a:r>
              <a:rPr lang="en-GB" sz="1600" b="1" dirty="0">
                <a:solidFill>
                  <a:srgbClr val="3154A3"/>
                </a:solidFill>
                <a:latin typeface="Verdana" pitchFamily="34" charset="0"/>
              </a:rPr>
              <a:t>significant reductions in the price of </a:t>
            </a:r>
          </a:p>
          <a:p>
            <a:pPr>
              <a:lnSpc>
                <a:spcPct val="110000"/>
              </a:lnSpc>
              <a:buClr>
                <a:srgbClr val="DC171D"/>
              </a:buClr>
            </a:pPr>
            <a:r>
              <a:rPr lang="en-GB" sz="1600" b="1" dirty="0">
                <a:solidFill>
                  <a:srgbClr val="3154A3"/>
                </a:solidFill>
                <a:latin typeface="Verdana" pitchFamily="34" charset="0"/>
              </a:rPr>
              <a:t>   many products and services,  </a:t>
            </a:r>
          </a:p>
          <a:p>
            <a:pPr>
              <a:lnSpc>
                <a:spcPct val="110000"/>
              </a:lnSpc>
              <a:buClr>
                <a:srgbClr val="DC171D"/>
              </a:buClr>
            </a:pPr>
            <a:r>
              <a:rPr lang="en-GB" sz="1600" b="1" dirty="0">
                <a:solidFill>
                  <a:srgbClr val="3154A3"/>
                </a:solidFill>
                <a:latin typeface="Verdana" pitchFamily="34" charset="0"/>
              </a:rPr>
              <a:t>   including internet access and    </a:t>
            </a:r>
          </a:p>
          <a:p>
            <a:pPr>
              <a:lnSpc>
                <a:spcPct val="110000"/>
              </a:lnSpc>
              <a:buClr>
                <a:srgbClr val="DC171D"/>
              </a:buClr>
            </a:pPr>
            <a:r>
              <a:rPr lang="en-GB" sz="1600" b="1" dirty="0">
                <a:solidFill>
                  <a:srgbClr val="3154A3"/>
                </a:solidFill>
                <a:latin typeface="Verdana" pitchFamily="34" charset="0"/>
              </a:rPr>
              <a:t>   airfares.</a:t>
            </a:r>
          </a:p>
          <a:p>
            <a:pPr>
              <a:lnSpc>
                <a:spcPct val="110000"/>
              </a:lnSpc>
              <a:buClr>
                <a:srgbClr val="DC171D"/>
              </a:buClr>
              <a:buFontTx/>
              <a:buChar char="•"/>
            </a:pPr>
            <a:endParaRPr lang="en-GB" sz="1600" b="1" dirty="0">
              <a:solidFill>
                <a:srgbClr val="3154A3"/>
              </a:solidFill>
              <a:latin typeface="Verdana" pitchFamily="34" charset="0"/>
            </a:endParaRPr>
          </a:p>
          <a:p>
            <a:pPr>
              <a:lnSpc>
                <a:spcPct val="110000"/>
              </a:lnSpc>
              <a:buClr>
                <a:srgbClr val="DC171D"/>
              </a:buClr>
              <a:buFontTx/>
              <a:buChar char="•"/>
            </a:pPr>
            <a:r>
              <a:rPr lang="en-GB" sz="1600" b="1" dirty="0">
                <a:solidFill>
                  <a:srgbClr val="3154A3"/>
                </a:solidFill>
                <a:latin typeface="Verdana" pitchFamily="34" charset="0"/>
              </a:rPr>
              <a:t> 40% drop in price of phone calls from </a:t>
            </a:r>
          </a:p>
          <a:p>
            <a:pPr>
              <a:lnSpc>
                <a:spcPct val="110000"/>
              </a:lnSpc>
              <a:buClr>
                <a:srgbClr val="DC171D"/>
              </a:buClr>
            </a:pPr>
            <a:r>
              <a:rPr lang="en-GB" sz="1600" b="1" dirty="0">
                <a:solidFill>
                  <a:srgbClr val="3154A3"/>
                </a:solidFill>
                <a:latin typeface="Verdana" pitchFamily="34" charset="0"/>
              </a:rPr>
              <a:t>   2000-2006</a:t>
            </a:r>
          </a:p>
          <a:p>
            <a:pPr>
              <a:lnSpc>
                <a:spcPct val="110000"/>
              </a:lnSpc>
              <a:buClr>
                <a:srgbClr val="DC171D"/>
              </a:buClr>
            </a:pPr>
            <a:endParaRPr lang="en-GB" sz="1600" b="1" dirty="0">
              <a:solidFill>
                <a:srgbClr val="3154A3"/>
              </a:solidFill>
              <a:latin typeface="Verdana" pitchFamily="34" charset="0"/>
            </a:endParaRPr>
          </a:p>
          <a:p>
            <a:pPr>
              <a:lnSpc>
                <a:spcPct val="110000"/>
              </a:lnSpc>
              <a:buClr>
                <a:srgbClr val="DC171D"/>
              </a:buClr>
              <a:buFontTx/>
              <a:buChar char="•"/>
            </a:pPr>
            <a:r>
              <a:rPr lang="en-GB" sz="1600" b="1" dirty="0">
                <a:solidFill>
                  <a:srgbClr val="3154A3"/>
                </a:solidFill>
                <a:latin typeface="Verdana" pitchFamily="34" charset="0"/>
              </a:rPr>
              <a:t> 2.8 million new jobs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smtClean="0"/>
              <a:t>Free movement of goods</a:t>
            </a:r>
            <a:endParaRPr lang="en-GB" b="1" smtClean="0"/>
          </a:p>
        </p:txBody>
      </p:sp>
      <p:pic>
        <p:nvPicPr>
          <p:cNvPr id="19461" name="Picture 5" descr="Logger%20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81200"/>
            <a:ext cx="4114800" cy="2743200"/>
          </a:xfrm>
          <a:prstGeom prst="rect">
            <a:avLst/>
          </a:prstGeom>
          <a:noFill/>
        </p:spPr>
      </p:pic>
      <p:pic>
        <p:nvPicPr>
          <p:cNvPr id="19463" name="Picture 7" descr="internal_mark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876800"/>
            <a:ext cx="2819400" cy="1655763"/>
          </a:xfrm>
          <a:prstGeom prst="rect">
            <a:avLst/>
          </a:prstGeom>
          <a:noFill/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85800" y="28194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762000" y="1905000"/>
            <a:ext cx="388200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DC171D"/>
              </a:buClr>
              <a:buFontTx/>
              <a:buChar char="•"/>
            </a:pPr>
            <a:r>
              <a:rPr lang="en-US" altLang="ja-JP" sz="2400" dirty="0"/>
              <a:t> No customs duties between the member states</a:t>
            </a:r>
          </a:p>
          <a:p>
            <a:pPr>
              <a:spcBef>
                <a:spcPct val="50000"/>
              </a:spcBef>
              <a:buClr>
                <a:srgbClr val="DC171D"/>
              </a:buClr>
              <a:buFontTx/>
              <a:buChar char="•"/>
            </a:pPr>
            <a:r>
              <a:rPr lang="en-US" altLang="ja-JP" sz="2400" dirty="0"/>
              <a:t> The EU also prohibits charges having an equivalent effect of customs duties.</a:t>
            </a:r>
          </a:p>
          <a:p>
            <a:pPr>
              <a:spcBef>
                <a:spcPct val="50000"/>
              </a:spcBef>
            </a:pPr>
            <a:endParaRPr lang="en-GB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smtClean="0"/>
              <a:t>Free movement of services</a:t>
            </a:r>
            <a:endParaRPr lang="en-GB" b="1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81400"/>
            <a:ext cx="4343400" cy="2897188"/>
          </a:xfrm>
          <a:prstGeom prst="rect">
            <a:avLst/>
          </a:prstGeom>
          <a:noFill/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990600" y="2209800"/>
            <a:ext cx="746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The freedom prohibits restrictions on free circulation of services within Member States. 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838200" y="3200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914400" y="3429000"/>
            <a:ext cx="3429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/>
              <a:t>Examples:</a:t>
            </a:r>
          </a:p>
          <a:p>
            <a:pPr>
              <a:spcBef>
                <a:spcPct val="50000"/>
              </a:spcBef>
              <a:buClr>
                <a:srgbClr val="DC171D"/>
              </a:buClr>
              <a:buFontTx/>
              <a:buChar char="•"/>
            </a:pPr>
            <a:r>
              <a:rPr lang="en-US" altLang="ja-JP" sz="2400"/>
              <a:t> Postal service</a:t>
            </a:r>
          </a:p>
          <a:p>
            <a:pPr>
              <a:spcBef>
                <a:spcPct val="50000"/>
              </a:spcBef>
              <a:buClr>
                <a:srgbClr val="DC171D"/>
              </a:buClr>
              <a:buFontTx/>
              <a:buChar char="•"/>
            </a:pPr>
            <a:r>
              <a:rPr lang="en-US" altLang="ja-JP" sz="2400"/>
              <a:t> Internet purchases</a:t>
            </a:r>
          </a:p>
          <a:p>
            <a:pPr>
              <a:spcBef>
                <a:spcPct val="50000"/>
              </a:spcBef>
              <a:buClr>
                <a:srgbClr val="DC171D"/>
              </a:buClr>
              <a:buFontTx/>
              <a:buChar char="•"/>
            </a:pPr>
            <a:r>
              <a:rPr lang="en-US" altLang="ja-JP" sz="2400"/>
              <a:t> Banking</a:t>
            </a:r>
            <a:endParaRPr lang="en-GB"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smtClean="0"/>
              <a:t>Free movement of people</a:t>
            </a:r>
            <a:endParaRPr lang="en-GB" b="1" smtClean="0"/>
          </a:p>
        </p:txBody>
      </p:sp>
      <p:pic>
        <p:nvPicPr>
          <p:cNvPr id="21509" name="Picture 5" descr="08_01_18_vi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800600"/>
            <a:ext cx="2133600" cy="1778000"/>
          </a:xfrm>
          <a:prstGeom prst="rect">
            <a:avLst/>
          </a:prstGeom>
          <a:noFill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362200"/>
            <a:ext cx="3209925" cy="2108200"/>
          </a:xfrm>
          <a:prstGeom prst="rect">
            <a:avLst/>
          </a:prstGeom>
          <a:noFill/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838200" y="2362200"/>
            <a:ext cx="457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2400" dirty="0"/>
              <a:t> The right to travel.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2400" dirty="0"/>
              <a:t> The right to work in any member state.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2400" dirty="0"/>
              <a:t> The right to settle in any member state.</a:t>
            </a:r>
            <a:endParaRPr lang="en-GB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smtClean="0"/>
              <a:t>Free movement of capital</a:t>
            </a:r>
            <a:endParaRPr lang="en-GB" b="1" smtClean="0"/>
          </a:p>
        </p:txBody>
      </p:sp>
      <p:pic>
        <p:nvPicPr>
          <p:cNvPr id="22533" name="Picture 5" descr="smn2p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362200"/>
            <a:ext cx="4000500" cy="2613025"/>
          </a:xfrm>
          <a:prstGeom prst="rect">
            <a:avLst/>
          </a:prstGeom>
          <a:noFill/>
        </p:spPr>
      </p:pic>
      <p:pic>
        <p:nvPicPr>
          <p:cNvPr id="22535" name="Picture 7" descr="image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267200"/>
            <a:ext cx="2133600" cy="2133600"/>
          </a:xfrm>
          <a:prstGeom prst="rect">
            <a:avLst/>
          </a:prstGeom>
          <a:noFill/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85800" y="2514600"/>
            <a:ext cx="403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/>
              <a:t>Capital within the EU may be transferred in any amount from one country to another.</a:t>
            </a:r>
            <a:endParaRPr lang="en-GB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484784"/>
            <a:ext cx="8001000" cy="28083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1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b="1" dirty="0" smtClean="0"/>
              <a:t>Europe’s challenges vary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Balance of economically emerging eastern Europe and advanced/developed western Europe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Europe’s role in global governance, particularly the United Nations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International immigration to Europe </a:t>
            </a:r>
          </a:p>
          <a:p>
            <a:pPr marL="274320" lvl="1" indent="0">
              <a:lnSpc>
                <a:spcPct val="90000"/>
              </a:lnSpc>
              <a:buNone/>
            </a:pPr>
            <a:endParaRPr lang="en-US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963" y="4926359"/>
            <a:ext cx="2880917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2400" b="1" dirty="0"/>
              <a:t>Multiculturalism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995936" y="4221088"/>
            <a:ext cx="4019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/>
              <a:t>C</a:t>
            </a:r>
            <a:r>
              <a:rPr lang="en-US" altLang="en-US" sz="2400" b="1" dirty="0" smtClean="0"/>
              <a:t>ommon </a:t>
            </a:r>
            <a:r>
              <a:rPr lang="en-US" altLang="en-US" sz="2400" b="1" dirty="0"/>
              <a:t>political ideals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4042423" y="5574430"/>
            <a:ext cx="3972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/>
              <a:t>International migration</a:t>
            </a:r>
            <a:endParaRPr lang="en-US" sz="2400" b="1" dirty="0"/>
          </a:p>
        </p:txBody>
      </p:sp>
      <p:cxnSp>
        <p:nvCxnSpPr>
          <p:cNvPr id="10" name="Elbow Connector 9"/>
          <p:cNvCxnSpPr>
            <a:stCxn id="6" idx="0"/>
            <a:endCxn id="7" idx="1"/>
          </p:cNvCxnSpPr>
          <p:nvPr/>
        </p:nvCxnSpPr>
        <p:spPr>
          <a:xfrm rot="5400000" flipH="1" flipV="1">
            <a:off x="2786460" y="3716883"/>
            <a:ext cx="474438" cy="194451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6" idx="2"/>
            <a:endCxn id="8" idx="1"/>
          </p:cNvCxnSpPr>
          <p:nvPr/>
        </p:nvCxnSpPr>
        <p:spPr>
          <a:xfrm rot="16200000" flipH="1">
            <a:off x="2838303" y="4601142"/>
            <a:ext cx="417239" cy="199100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>
            <a:off x="5436096" y="4797152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022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Contact me …	</a:t>
            </a:r>
            <a:endParaRPr kumimoji="1" lang="ja-JP" alt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84797" y="3605932"/>
            <a:ext cx="39004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>
                <a:ea typeface="ＭＳ Ｐゴシック" charset="-128"/>
              </a:rPr>
              <a:t>Send me an email anytime!</a:t>
            </a:r>
          </a:p>
          <a:p>
            <a:pPr algn="ctr"/>
            <a:endParaRPr lang="en-US" altLang="ja-JP" sz="2000">
              <a:ea typeface="ＭＳ Ｐゴシック" charset="-128"/>
            </a:endParaRPr>
          </a:p>
          <a:p>
            <a:pPr algn="ctr"/>
            <a:r>
              <a:rPr lang="en-US" altLang="ja-JP" sz="2000">
                <a:ea typeface="ＭＳ Ｐゴシック" charset="-128"/>
              </a:rPr>
              <a:t>Hari Srinivas</a:t>
            </a:r>
            <a:endParaRPr lang="en-US" altLang="ja-JP" sz="1200">
              <a:ea typeface="ＭＳ Ｐゴシック" charset="-128"/>
            </a:endParaRPr>
          </a:p>
          <a:p>
            <a:pPr algn="ctr"/>
            <a:r>
              <a:rPr lang="en-US" altLang="ja-JP" b="1">
                <a:ea typeface="ＭＳ Ｐゴシック" charset="-128"/>
              </a:rPr>
              <a:t>hari.srinivas@kwansei.ac.jp</a:t>
            </a:r>
            <a:endParaRPr lang="en-US" altLang="ja-JP" sz="4000" b="1">
              <a:ea typeface="ＭＳ Ｐゴシック" charset="-128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03585" y="5734997"/>
            <a:ext cx="80279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b="1" dirty="0">
                <a:ea typeface="ＭＳ Ｐゴシック" charset="-128"/>
              </a:rPr>
              <a:t>IMPORTANT:</a:t>
            </a:r>
            <a:r>
              <a:rPr lang="en-US" altLang="ja-JP" dirty="0">
                <a:ea typeface="ＭＳ Ｐゴシック" charset="-128"/>
              </a:rPr>
              <a:t> </a:t>
            </a:r>
          </a:p>
          <a:p>
            <a:pPr algn="ctr"/>
            <a:r>
              <a:rPr lang="en-US" altLang="ja-JP" dirty="0">
                <a:ea typeface="ＭＳ Ｐゴシック" charset="-128"/>
              </a:rPr>
              <a:t>When you send an email, please always put </a:t>
            </a:r>
            <a:r>
              <a:rPr lang="en-US" altLang="ja-JP" dirty="0" smtClean="0">
                <a:ea typeface="ＭＳ Ｐゴシック" charset="-128"/>
              </a:rPr>
              <a:t>“[SMS]” </a:t>
            </a:r>
            <a:r>
              <a:rPr lang="en-US" altLang="ja-JP" dirty="0">
                <a:ea typeface="ＭＳ Ｐゴシック" charset="-128"/>
              </a:rPr>
              <a:t>in the subject line!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411760" y="1916832"/>
            <a:ext cx="4211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400" dirty="0">
                <a:ea typeface="ＭＳ Ｐゴシック" charset="-128"/>
              </a:rPr>
              <a:t>Resources, websites, ideas, notes will be available online: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879947" y="2402607"/>
            <a:ext cx="55691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b="1" dirty="0" smtClean="0">
                <a:ea typeface="ＭＳ Ｐゴシック" charset="-128"/>
              </a:rPr>
              <a:t>www.gdrc.info/sms</a:t>
            </a:r>
            <a:r>
              <a:rPr lang="en-US" altLang="ja-JP" sz="3200" b="1" dirty="0" smtClean="0">
                <a:ea typeface="ＭＳ Ｐゴシック" charset="-128"/>
              </a:rPr>
              <a:t>/</a:t>
            </a:r>
            <a:endParaRPr lang="en-US" altLang="ja-JP" sz="3200" b="1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Tower Brid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58788"/>
            <a:ext cx="7620000" cy="5713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rc De Triomp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17513"/>
            <a:ext cx="7239000" cy="5907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losse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085850"/>
            <a:ext cx="7943850" cy="4686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iff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533400"/>
            <a:ext cx="4081463" cy="5734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otre Da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0600"/>
            <a:ext cx="8158163" cy="4587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arthen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250" y="738188"/>
            <a:ext cx="7173913" cy="5380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ール">
  <a:themeElements>
    <a:clrScheme name="クール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クール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クール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1713</TotalTime>
  <Words>901</Words>
  <Application>Microsoft Office PowerPoint</Application>
  <PresentationFormat>On-screen Show (4:3)</PresentationFormat>
  <Paragraphs>258</Paragraphs>
  <Slides>39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クール</vt:lpstr>
      <vt:lpstr>Studies in Multicultural Societies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Treaties – Basis for democratic cooperation built on law</vt:lpstr>
      <vt:lpstr>          Founders – International Cooperation</vt:lpstr>
      <vt:lpstr>1952:</vt:lpstr>
      <vt:lpstr>Treaty of Rome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Enlargement – from 6 to 27 countries</vt:lpstr>
      <vt:lpstr>Over 50 Years of EU Integration</vt:lpstr>
      <vt:lpstr>The Big Enlargement – healing the division of Europe </vt:lpstr>
      <vt:lpstr>PowerPoint Presentation</vt:lpstr>
      <vt:lpstr>Celebrating the European Union - A Half Century of Change and Progress</vt:lpstr>
      <vt:lpstr>The Single Market - freedom of choice</vt:lpstr>
      <vt:lpstr>Free movement of goods</vt:lpstr>
      <vt:lpstr>Free movement of services</vt:lpstr>
      <vt:lpstr>Free movement of people</vt:lpstr>
      <vt:lpstr>Free movement of capital</vt:lpstr>
      <vt:lpstr>The Future</vt:lpstr>
      <vt:lpstr>Contact me …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on Policy Studies</dc:title>
  <dc:creator>GDRC</dc:creator>
  <cp:lastModifiedBy>Hari Srinivas</cp:lastModifiedBy>
  <cp:revision>157</cp:revision>
  <dcterms:created xsi:type="dcterms:W3CDTF">2011-04-10T13:10:51Z</dcterms:created>
  <dcterms:modified xsi:type="dcterms:W3CDTF">2013-11-05T14:00:44Z</dcterms:modified>
</cp:coreProperties>
</file>