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5" r:id="rId2"/>
    <p:sldId id="298" r:id="rId3"/>
    <p:sldId id="321" r:id="rId4"/>
    <p:sldId id="318" r:id="rId5"/>
    <p:sldId id="299" r:id="rId6"/>
    <p:sldId id="300" r:id="rId7"/>
    <p:sldId id="302" r:id="rId8"/>
    <p:sldId id="303" r:id="rId9"/>
    <p:sldId id="301" r:id="rId10"/>
    <p:sldId id="306" r:id="rId11"/>
    <p:sldId id="319" r:id="rId12"/>
    <p:sldId id="304" r:id="rId13"/>
    <p:sldId id="305" r:id="rId14"/>
    <p:sldId id="309" r:id="rId15"/>
    <p:sldId id="308" r:id="rId16"/>
    <p:sldId id="310" r:id="rId17"/>
    <p:sldId id="320" r:id="rId18"/>
    <p:sldId id="312" r:id="rId19"/>
    <p:sldId id="313" r:id="rId20"/>
    <p:sldId id="311" r:id="rId21"/>
    <p:sldId id="314" r:id="rId22"/>
    <p:sldId id="315" r:id="rId23"/>
    <p:sldId id="317" r:id="rId24"/>
    <p:sldId id="316" r:id="rId25"/>
    <p:sldId id="307" r:id="rId26"/>
    <p:sldId id="297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51D8B9-ED47-4234-BD59-136BE9D48FD2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D324B-1E58-4B4D-9A87-C02440867A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7406640" cy="352839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400" dirty="0" smtClean="0"/>
              <a:t>Different Peoples, </a:t>
            </a:r>
          </a:p>
          <a:p>
            <a:r>
              <a:rPr lang="en-US" altLang="ja-JP" sz="2400" dirty="0" smtClean="0"/>
              <a:t>One World</a:t>
            </a:r>
          </a:p>
          <a:p>
            <a:endParaRPr lang="en-US" altLang="ja-JP" sz="2400" b="0" cap="none" dirty="0" smtClean="0"/>
          </a:p>
          <a:p>
            <a:pPr lvl="1">
              <a:lnSpc>
                <a:spcPct val="120000"/>
              </a:lnSpc>
            </a:pPr>
            <a:r>
              <a:rPr lang="en-US" altLang="ja-JP" sz="5100" dirty="0" smtClean="0">
                <a:solidFill>
                  <a:schemeClr val="tx1"/>
                </a:solidFill>
              </a:rPr>
              <a:t>Diversity and National Identity: </a:t>
            </a:r>
          </a:p>
          <a:p>
            <a:pPr lvl="1">
              <a:lnSpc>
                <a:spcPct val="120000"/>
              </a:lnSpc>
            </a:pPr>
            <a:r>
              <a:rPr lang="en-US" altLang="ja-JP" sz="5100" dirty="0" smtClean="0">
                <a:solidFill>
                  <a:schemeClr val="tx1"/>
                </a:solidFill>
              </a:rPr>
              <a:t>The Case of </a:t>
            </a:r>
            <a:r>
              <a:rPr lang="en-US" altLang="ja-JP" sz="5100" u="sng" dirty="0" smtClean="0">
                <a:solidFill>
                  <a:schemeClr val="tx1"/>
                </a:solidFill>
              </a:rPr>
              <a:t>India</a:t>
            </a:r>
            <a:endParaRPr lang="en-US" altLang="ja-JP" u="sng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Hari </a:t>
            </a:r>
            <a:r>
              <a:rPr lang="en-US" altLang="ja-JP" sz="1800" dirty="0" err="1" smtClean="0"/>
              <a:t>Srinivas</a:t>
            </a:r>
            <a:endParaRPr lang="en-US" altLang="ja-JP" sz="1800" dirty="0" smtClean="0"/>
          </a:p>
          <a:p>
            <a:r>
              <a:rPr kumimoji="1" lang="en-US" altLang="ja-JP" sz="1800" dirty="0" smtClean="0"/>
              <a:t>Room: I-312   /   079-565-7406</a:t>
            </a:r>
            <a:endParaRPr kumimoji="1" lang="ja-JP" altLang="en-US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/>
              <a:t>Studies in Multicultural Societies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Religion in India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India is the birthplace of four of the world's major religious traditions, namely </a:t>
            </a:r>
            <a:r>
              <a:rPr lang="en-US" altLang="ja-JP" b="1" dirty="0" smtClean="0"/>
              <a:t>Hinduism</a:t>
            </a:r>
            <a:r>
              <a:rPr lang="en-US" altLang="ja-JP" dirty="0" smtClean="0"/>
              <a:t>, </a:t>
            </a:r>
            <a:r>
              <a:rPr lang="en-US" altLang="ja-JP" b="1" dirty="0" smtClean="0"/>
              <a:t>Buddhism</a:t>
            </a:r>
            <a:r>
              <a:rPr lang="en-US" altLang="ja-JP" dirty="0" smtClean="0"/>
              <a:t>, </a:t>
            </a:r>
            <a:r>
              <a:rPr lang="en-US" altLang="ja-JP" b="1" dirty="0" smtClean="0"/>
              <a:t>Jainism</a:t>
            </a:r>
            <a:r>
              <a:rPr lang="en-US" altLang="ja-JP" dirty="0" smtClean="0"/>
              <a:t> and </a:t>
            </a:r>
            <a:r>
              <a:rPr lang="en-US" altLang="ja-JP" b="1" dirty="0" smtClean="0"/>
              <a:t>Sikhism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Throughout its history, religion has been an important part of the country's culture. </a:t>
            </a:r>
          </a:p>
          <a:p>
            <a:r>
              <a:rPr lang="en-US" altLang="ja-JP" dirty="0" smtClean="0"/>
              <a:t>Religious diversity and religious tolerance are both established in the country by law and custom. </a:t>
            </a:r>
          </a:p>
          <a:p>
            <a:r>
              <a:rPr lang="en-US" altLang="ja-JP" dirty="0" smtClean="0"/>
              <a:t>A vast majority of Indians associate themselves with a religion.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Religion in India</a:t>
            </a:r>
            <a:endParaRPr kumimoji="1" lang="ja-JP" altLang="en-US" dirty="0"/>
          </a:p>
        </p:txBody>
      </p:sp>
      <p:sp>
        <p:nvSpPr>
          <p:cNvPr id="79" name="Rectangle 3"/>
          <p:cNvSpPr txBox="1">
            <a:spLocks noChangeArrowheads="1"/>
          </p:cNvSpPr>
          <p:nvPr/>
        </p:nvSpPr>
        <p:spPr>
          <a:xfrm>
            <a:off x="323528" y="1484784"/>
            <a:ext cx="4038600" cy="4895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India is a Secular Country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No State Sponsored Religion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Major Religions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Hindu: 75%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Muslim: 12%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Christian: 6%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Sikh, Jain, Buddhist, &amp; Jews: 7%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Ironically religion is a uniting feature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Most people are tolerant, very private about their religion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Religion is becoming less important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80" name="Picture 10" descr="IndiaRelig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700808"/>
            <a:ext cx="3776663" cy="448151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Hinduism</a:t>
            </a:r>
            <a:endParaRPr kumimoji="1" lang="ja-JP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1576531"/>
            <a:ext cx="403440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Hinduism 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differs from other religions like Christianity, Judaism and </a:t>
            </a: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Islam: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There 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is no one single founder or one set of beliefs that must be followed. </a:t>
            </a:r>
            <a:endParaRPr lang="en-US" altLang="ja-JP" dirty="0" smtClean="0">
              <a:latin typeface="Verdana" pitchFamily="34" charset="0"/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There 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are thousands of </a:t>
            </a: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gods 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and goddesses in Hinduism.  </a:t>
            </a:r>
            <a:endParaRPr lang="en-US" altLang="ja-JP" dirty="0" smtClean="0">
              <a:latin typeface="Verdana" pitchFamily="34" charset="0"/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Most 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of the beliefs of Hinduism came from the oral traditions of </a:t>
            </a: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the </a:t>
            </a:r>
            <a:r>
              <a:rPr lang="en-US" altLang="ja-JP" sz="2400" u="sng" dirty="0">
                <a:latin typeface="Verdana" pitchFamily="34" charset="0"/>
                <a:ea typeface="ＭＳ Ｐゴシック" charset="-128"/>
              </a:rPr>
              <a:t>Vedas</a:t>
            </a:r>
            <a:r>
              <a:rPr lang="en-US" altLang="ja-JP" dirty="0">
                <a:latin typeface="Verdana" pitchFamily="34" charset="0"/>
                <a:ea typeface="ＭＳ Ｐゴシック" charset="-128"/>
              </a:rPr>
              <a:t>—or holy </a:t>
            </a:r>
            <a:r>
              <a:rPr lang="en-US" altLang="ja-JP" dirty="0" smtClean="0">
                <a:latin typeface="Verdana" pitchFamily="34" charset="0"/>
                <a:ea typeface="ＭＳ Ｐゴシック" charset="-128"/>
              </a:rPr>
              <a:t>writings.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458112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/>
              <a:t>Hinduism is a conglomeration of distinct intellectual or philosophical points of view, rather than a rigid common set of beliefs.</a:t>
            </a:r>
            <a:endParaRPr kumimoji="1" lang="ja-JP" altLang="en-US" i="1" dirty="0"/>
          </a:p>
        </p:txBody>
      </p:sp>
      <p:pic>
        <p:nvPicPr>
          <p:cNvPr id="14338" name="Picture 2" descr="https://encrypted-tbn2.gstatic.com/images?q=tbn:ANd9GcTpiZA-LQi0xZdxhOuvm0jsY0a7u5ifGCNRU4GM75BBlSXYT27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94788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Buddhism</a:t>
            </a:r>
            <a:endParaRPr kumimoji="1" lang="ja-JP" altLang="en-US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457200" y="1752600"/>
            <a:ext cx="5338936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Around 566 BC,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Siddharta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Guatama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was born into a royal family in North India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After seeing the pain and misery of life, he decided to find a way of living that would allow people to find peace in life.  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His explorations led to the development of Buddhism.  Gautama became known as Buddha, which means “enlightened one.”   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He developed the Four Noble Truths and The Eightfold Path.  These are rules to live by that help people live morally and find the “middle path”.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1772816"/>
            <a:ext cx="2792412" cy="4114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Language in India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2776"/>
            <a:ext cx="48990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628800"/>
            <a:ext cx="3672408" cy="4041775"/>
          </a:xfrm>
          <a:prstGeom prst="rect">
            <a:avLst/>
          </a:prstGeom>
          <a:ln/>
        </p:spPr>
        <p:txBody>
          <a:bodyPr vert="horz" lIns="0" tIns="0" rIns="0" bIns="0">
            <a:normAutofit fontScale="92500" lnSpcReduction="20000"/>
          </a:bodyPr>
          <a:lstStyle/>
          <a:p>
            <a:pPr marL="431800" marR="0" lvl="0" indent="-323850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1" lang="en-GB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415 living languages</a:t>
            </a:r>
            <a:r>
              <a:rPr kumimoji="1" lang="en-GB" sz="2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(a total of more than 2000 languages)</a:t>
            </a:r>
            <a:endParaRPr kumimoji="1" lang="en-GB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1" lang="en-GB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Two official languages of communication:</a:t>
            </a:r>
          </a:p>
          <a:p>
            <a:pPr marL="863600" marR="0" lvl="1" indent="-287338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1" lang="en-GB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Hindi and English</a:t>
            </a:r>
          </a:p>
          <a:p>
            <a:pPr marL="431800" marR="0" lvl="0" indent="-323850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1" lang="en-GB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 are “official languages” at the state and </a:t>
            </a:r>
            <a:r>
              <a:rPr kumimoji="1" lang="en-GB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center</a:t>
            </a:r>
            <a:r>
              <a:rPr kumimoji="1" lang="en-GB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but no one “national language”</a:t>
            </a:r>
          </a:p>
          <a:p>
            <a:pPr marL="431800" marR="0" lvl="0" indent="-323850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1" lang="en-GB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14 official regional languages</a:t>
            </a:r>
            <a:endParaRPr kumimoji="1" lang="en-GB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Sanskrit Literature</a:t>
            </a:r>
            <a:endParaRPr kumimoji="1" lang="ja-JP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6836" y="1889720"/>
            <a:ext cx="3582988" cy="44196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Mahabharata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One of the world’s longest literary works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The story of two Indian families struggling for control of a kingdom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Many long passages of Hindu beliefs and practices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5436" y="1889720"/>
            <a:ext cx="3582988" cy="44196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Ramayana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The story of a god, Vishnu, who </a:t>
            </a:r>
            <a:r>
              <a:rPr lang="en-US" altLang="ja-JP" sz="1800" b="0" dirty="0" smtClean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took a human </a:t>
            </a: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form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Written long after the </a:t>
            </a:r>
            <a:r>
              <a:rPr lang="en-US" altLang="ja-JP" sz="1800" b="0" i="1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Mahabharata</a:t>
            </a: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; contains models for the ideal ruler (Rama) and the ideal mate (</a:t>
            </a:r>
            <a:r>
              <a:rPr lang="en-US" altLang="ja-JP" sz="1800" b="0" dirty="0" err="1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Sita</a:t>
            </a:r>
            <a:r>
              <a:rPr lang="en-US" altLang="ja-JP" sz="1800" b="0" dirty="0">
                <a:solidFill>
                  <a:srgbClr val="FFFF99"/>
                </a:solidFill>
                <a:latin typeface="Verdana" pitchFamily="34" charset="0"/>
                <a:ea typeface="ＭＳ Ｐゴシック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India: Art</a:t>
            </a:r>
            <a:endParaRPr kumimoji="1" lang="ja-JP" altLang="en-US" dirty="0"/>
          </a:p>
        </p:txBody>
      </p:sp>
      <p:pic>
        <p:nvPicPr>
          <p:cNvPr id="4" name="Picture 4" descr="C:\Dokumente und Einstellungen\Kathrin\Desktop\india\Bhimbetk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57600" cy="2259013"/>
          </a:xfrm>
          <a:prstGeom prst="rect">
            <a:avLst/>
          </a:prstGeom>
          <a:noFill/>
        </p:spPr>
      </p:pic>
      <p:pic>
        <p:nvPicPr>
          <p:cNvPr id="5" name="Picture 4" descr="C:\Dokumente und Einstellungen\Kathrin\Desktop\india\01_Rango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517550" cy="3384376"/>
          </a:xfrm>
          <a:prstGeom prst="rect">
            <a:avLst/>
          </a:prstGeom>
          <a:noFill/>
        </p:spPr>
      </p:pic>
      <p:pic>
        <p:nvPicPr>
          <p:cNvPr id="6" name="Picture 4" descr="C:\Dokumente und Einstellungen\Kathrin\Desktop\india\indra-madhubani%20painting-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2298167" cy="324795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899592" y="551897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Folk/Traditional art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Rock paintings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48691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err="1" smtClean="0"/>
              <a:t>Rangoli</a:t>
            </a:r>
            <a:r>
              <a:rPr kumimoji="1" lang="en-US" altLang="ja-JP" dirty="0" smtClean="0"/>
              <a:t> (floor art)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India: Art</a:t>
            </a:r>
            <a:endParaRPr kumimoji="1" lang="ja-JP" altLang="en-US" dirty="0"/>
          </a:p>
        </p:txBody>
      </p:sp>
      <p:pic>
        <p:nvPicPr>
          <p:cNvPr id="4" name="Picture 4" descr="C:\Dokumente und Einstellungen\Kathrin\Desktop\india\raj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744416" cy="3744416"/>
          </a:xfrm>
          <a:prstGeom prst="rect">
            <a:avLst/>
          </a:prstGeom>
          <a:noFill/>
        </p:spPr>
      </p:pic>
      <p:pic>
        <p:nvPicPr>
          <p:cNvPr id="5" name="Picture 4" descr="C:\Dokumente und Einstellungen\Kathrin\Desktop\india\tanj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923609" cy="438112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860032" y="40050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err="1" smtClean="0"/>
              <a:t>Tanjore</a:t>
            </a:r>
            <a:r>
              <a:rPr kumimoji="1" lang="en-US" altLang="ja-JP" dirty="0" smtClean="0"/>
              <a:t> Style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95536" y="537321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Rajput</a:t>
            </a:r>
            <a:r>
              <a:rPr lang="en-US" altLang="ja-JP" dirty="0" smtClean="0"/>
              <a:t> Paintings</a:t>
            </a:r>
            <a:endParaRPr lang="en-US" altLang="ja-JP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India: Architecture</a:t>
            </a:r>
            <a:endParaRPr kumimoji="1" lang="ja-JP" altLang="en-US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168255" y="606936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ea typeface="ＭＳ Ｐゴシック" charset="-128"/>
              </a:rPr>
              <a:t>Agra Fort, 16</a:t>
            </a:r>
            <a:r>
              <a:rPr lang="en-US" altLang="ja-JP" sz="1600" baseline="30000">
                <a:ea typeface="ＭＳ Ｐゴシック" charset="-128"/>
              </a:rPr>
              <a:t>th</a:t>
            </a:r>
            <a:r>
              <a:rPr lang="en-US" altLang="ja-JP" sz="1600">
                <a:ea typeface="ＭＳ Ｐゴシック" charset="-128"/>
              </a:rPr>
              <a:t> Cent.</a:t>
            </a:r>
          </a:p>
        </p:txBody>
      </p:sp>
      <p:pic>
        <p:nvPicPr>
          <p:cNvPr id="5" name="Picture 17" descr="Gangaikonda_CholaPur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0780" y="4088160"/>
            <a:ext cx="2438400" cy="1828800"/>
          </a:xfrm>
          <a:prstGeom prst="rect">
            <a:avLst/>
          </a:prstGeom>
          <a:noFill/>
          <a:ln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43608" y="5840761"/>
            <a:ext cx="2952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err="1">
                <a:ea typeface="ＭＳ Ｐゴシック" charset="-128"/>
              </a:rPr>
              <a:t>Kangaikonda</a:t>
            </a:r>
            <a:r>
              <a:rPr lang="en-US" altLang="ja-JP" sz="1600" dirty="0">
                <a:ea typeface="ＭＳ Ｐゴシック" charset="-128"/>
              </a:rPr>
              <a:t> </a:t>
            </a:r>
            <a:r>
              <a:rPr lang="en-US" altLang="ja-JP" sz="1600" dirty="0" err="1">
                <a:ea typeface="ＭＳ Ｐゴシック" charset="-128"/>
              </a:rPr>
              <a:t>Cholapuram</a:t>
            </a:r>
            <a:r>
              <a:rPr lang="en-US" altLang="ja-JP" sz="1600" dirty="0">
                <a:ea typeface="ＭＳ Ｐゴシック" charset="-128"/>
              </a:rPr>
              <a:t> Hindu Temple, 11</a:t>
            </a:r>
            <a:r>
              <a:rPr lang="en-US" altLang="ja-JP" sz="1600" baseline="30000" dirty="0">
                <a:ea typeface="ＭＳ Ｐゴシック" charset="-128"/>
              </a:rPr>
              <a:t>th</a:t>
            </a:r>
            <a:r>
              <a:rPr lang="en-US" altLang="ja-JP" sz="1600" dirty="0">
                <a:ea typeface="ＭＳ Ｐゴシック" charset="-128"/>
              </a:rPr>
              <a:t> Cent</a:t>
            </a:r>
          </a:p>
        </p:txBody>
      </p:sp>
      <p:pic>
        <p:nvPicPr>
          <p:cNvPr id="7" name="Picture 19" descr="Sanch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354485"/>
            <a:ext cx="3552825" cy="2371725"/>
          </a:xfrm>
          <a:noFill/>
          <a:ln/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205854" y="3707160"/>
            <a:ext cx="300610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err="1">
                <a:ea typeface="ＭＳ Ｐゴシック" charset="-128"/>
              </a:rPr>
              <a:t>Sanchi</a:t>
            </a:r>
            <a:r>
              <a:rPr lang="en-US" altLang="ja-JP" sz="1600" dirty="0">
                <a:ea typeface="ＭＳ Ｐゴシック" charset="-128"/>
              </a:rPr>
              <a:t>, Buddhist, 3 BCE</a:t>
            </a:r>
          </a:p>
        </p:txBody>
      </p:sp>
      <p:pic>
        <p:nvPicPr>
          <p:cNvPr id="9" name="Picture 23" descr="AgraF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0043" y="3707160"/>
            <a:ext cx="1779587" cy="2371725"/>
          </a:xfrm>
          <a:prstGeom prst="rect">
            <a:avLst/>
          </a:prstGeom>
          <a:noFill/>
          <a:ln/>
        </p:spPr>
      </p:pic>
      <p:pic>
        <p:nvPicPr>
          <p:cNvPr id="10" name="Picture 24" descr="Velankan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39655" y="1268760"/>
            <a:ext cx="2743200" cy="1817688"/>
          </a:xfrm>
          <a:prstGeom prst="rect">
            <a:avLst/>
          </a:prstGeom>
          <a:noFill/>
          <a:ln/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716016" y="3097560"/>
            <a:ext cx="3888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charset="-128"/>
              </a:rPr>
              <a:t>Church Our Lady of Health, 18</a:t>
            </a:r>
            <a:r>
              <a:rPr lang="en-US" altLang="ja-JP" sz="1600" baseline="30000" dirty="0">
                <a:ea typeface="ＭＳ Ｐゴシック" charset="-128"/>
              </a:rPr>
              <a:t>th</a:t>
            </a:r>
            <a:r>
              <a:rPr lang="en-US" altLang="ja-JP" sz="1600" dirty="0">
                <a:ea typeface="ＭＳ Ｐゴシック" charset="-128"/>
              </a:rPr>
              <a:t> Cent.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India: Architecture</a:t>
            </a:r>
            <a:endParaRPr kumimoji="1" lang="ja-JP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38800" y="62484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 sz="16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589597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charset="-128"/>
              </a:rPr>
              <a:t>Modern Zoroastrian Temple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988840"/>
            <a:ext cx="2362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charset="-128"/>
              </a:rPr>
              <a:t>Lord </a:t>
            </a:r>
            <a:r>
              <a:rPr lang="en-US" altLang="ja-JP" sz="1600" dirty="0" err="1">
                <a:ea typeface="ＭＳ Ｐゴシック" charset="-128"/>
              </a:rPr>
              <a:t>Bahubali</a:t>
            </a:r>
            <a:r>
              <a:rPr lang="en-US" altLang="ja-JP" sz="1600" dirty="0">
                <a:ea typeface="ＭＳ Ｐゴシック" charset="-128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charset="-128"/>
              </a:rPr>
              <a:t>11</a:t>
            </a:r>
            <a:r>
              <a:rPr lang="en-US" altLang="ja-JP" sz="1600" baseline="30000" dirty="0">
                <a:ea typeface="ＭＳ Ｐゴシック" charset="-128"/>
              </a:rPr>
              <a:t>th</a:t>
            </a:r>
            <a:r>
              <a:rPr lang="en-US" altLang="ja-JP" sz="1600" dirty="0">
                <a:ea typeface="ＭＳ Ｐゴシック" charset="-128"/>
              </a:rPr>
              <a:t> Cent, Jainism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15000" y="32004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ea typeface="ＭＳ Ｐゴシック" charset="-128"/>
              </a:rPr>
              <a:t>Church Our Lady of Health, 18</a:t>
            </a:r>
            <a:r>
              <a:rPr lang="en-US" altLang="ja-JP" sz="1600" baseline="30000">
                <a:ea typeface="ＭＳ Ｐゴシック" charset="-128"/>
              </a:rPr>
              <a:t>th</a:t>
            </a:r>
            <a:r>
              <a:rPr lang="en-US" altLang="ja-JP" sz="1600">
                <a:ea typeface="ＭＳ Ｐゴシック" charset="-128"/>
              </a:rPr>
              <a:t> Cent.</a:t>
            </a:r>
          </a:p>
        </p:txBody>
      </p:sp>
      <p:pic>
        <p:nvPicPr>
          <p:cNvPr id="8" name="Picture 15" descr="Bahubali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219200"/>
            <a:ext cx="1858963" cy="2365375"/>
          </a:xfrm>
          <a:noFill/>
          <a:ln/>
        </p:spPr>
      </p:pic>
      <p:pic>
        <p:nvPicPr>
          <p:cNvPr id="9" name="Picture 17" descr="AgiaryUdv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3648075"/>
            <a:ext cx="1755775" cy="2281238"/>
          </a:xfrm>
          <a:prstGeom prst="rect">
            <a:avLst/>
          </a:prstGeom>
          <a:noFill/>
          <a:ln/>
        </p:spPr>
      </p:pic>
      <p:pic>
        <p:nvPicPr>
          <p:cNvPr id="10" name="Picture 20" descr="HalebidSculp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99050" y="1304925"/>
            <a:ext cx="3521075" cy="2371725"/>
          </a:xfrm>
          <a:prstGeom prst="rect">
            <a:avLst/>
          </a:prstGeom>
          <a:noFill/>
          <a:ln/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851920" y="1988840"/>
            <a:ext cx="236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err="1">
                <a:ea typeface="ＭＳ Ｐゴシック" charset="-128"/>
              </a:rPr>
              <a:t>Halebid</a:t>
            </a:r>
            <a:r>
              <a:rPr lang="en-US" altLang="ja-JP" sz="1600" dirty="0">
                <a:ea typeface="ＭＳ Ｐゴシック" charset="-128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charset="-128"/>
              </a:rPr>
              <a:t>12</a:t>
            </a:r>
            <a:r>
              <a:rPr lang="en-US" altLang="ja-JP" sz="1600" baseline="30000" dirty="0">
                <a:ea typeface="ＭＳ Ｐゴシック" charset="-128"/>
              </a:rPr>
              <a:t>th</a:t>
            </a:r>
            <a:r>
              <a:rPr lang="en-US" altLang="ja-JP" sz="1600" dirty="0">
                <a:ea typeface="ＭＳ Ｐゴシック" charset="-128"/>
              </a:rPr>
              <a:t> C.,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charset="-128"/>
              </a:rPr>
              <a:t> Sculptures</a:t>
            </a:r>
          </a:p>
        </p:txBody>
      </p:sp>
      <p:pic>
        <p:nvPicPr>
          <p:cNvPr id="12" name="Picture 22" descr="HawaMah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84750" y="3829050"/>
            <a:ext cx="3656013" cy="2311400"/>
          </a:xfrm>
          <a:prstGeom prst="rect">
            <a:avLst/>
          </a:prstGeom>
          <a:noFill/>
          <a:ln/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004048" y="6096000"/>
            <a:ext cx="3149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err="1">
                <a:ea typeface="ＭＳ Ｐゴシック" charset="-128"/>
              </a:rPr>
              <a:t>Hawa</a:t>
            </a:r>
            <a:r>
              <a:rPr lang="en-US" altLang="ja-JP" sz="1600" dirty="0">
                <a:ea typeface="ＭＳ Ｐゴシック" charset="-128"/>
              </a:rPr>
              <a:t> </a:t>
            </a:r>
            <a:r>
              <a:rPr lang="en-US" altLang="ja-JP" sz="1600" dirty="0" err="1">
                <a:ea typeface="ＭＳ Ｐゴシック" charset="-128"/>
              </a:rPr>
              <a:t>Mahal</a:t>
            </a:r>
            <a:r>
              <a:rPr lang="en-US" altLang="ja-JP" sz="1600" dirty="0">
                <a:ea typeface="ＭＳ Ｐゴシック" charset="-128"/>
              </a:rPr>
              <a:t>, 18</a:t>
            </a:r>
            <a:r>
              <a:rPr lang="en-US" altLang="ja-JP" sz="1600" baseline="30000" dirty="0">
                <a:ea typeface="ＭＳ Ｐゴシック" charset="-128"/>
              </a:rPr>
              <a:t>th</a:t>
            </a:r>
            <a:r>
              <a:rPr lang="en-US" altLang="ja-JP" sz="1600" dirty="0">
                <a:ea typeface="ＭＳ Ｐゴシック" charset="-128"/>
              </a:rPr>
              <a:t> C., Palace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57400"/>
            <a:ext cx="3810000" cy="3892550"/>
          </a:xfrm>
          <a:prstGeom prst="rect">
            <a:avLst/>
          </a:prstGeom>
          <a:noFill/>
          <a:ln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Geography of India</a:t>
            </a:r>
            <a:endParaRPr kumimoji="1" lang="ja-JP" alt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1981200"/>
            <a:ext cx="4267200" cy="4114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India is considered a “subcontinent” because of its size.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 the north are high mountains, the Himalayas and Hindu Kush.  In the center is the Deccan Plateau.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 rot="1661082">
            <a:off x="2235200" y="2620963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latin typeface="Verdana" pitchFamily="34" charset="0"/>
                <a:ea typeface="ＭＳ Ｐゴシック" charset="-128"/>
              </a:rPr>
              <a:t>Himalayan Mts.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India: Architecture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556792"/>
            <a:ext cx="4320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Taj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Mahal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built by the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Mughal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Emperor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Shahjahan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as a memorial to his wife,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Mumtaz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Mahal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Work started in 1634 and continued for almost 22 years.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400" dirty="0" smtClean="0">
                <a:ea typeface="ＭＳ Ｐゴシック" charset="-128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Taj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Mahal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ranks as amongst the most perfect buildings in the world, flawlessly proportionate, built entirely out of marble.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170" name="Picture 2" descr="https://encrypted-tbn2.gstatic.com/images?q=tbn:ANd9GcTP2D_PZSFkXwGe7C0rc43FE88ZjXbDVw4OV3m-k2fdQu2QLioR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947492" cy="2952328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SGxwZZCxUkPs4-wHm-xcgrO3E34ykgb9YjKBi7JnjiXf-qrUF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142" y="4149080"/>
            <a:ext cx="301337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Entertainment: Dance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2988" y="1449536"/>
            <a:ext cx="3776662" cy="4895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Traditional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Bharata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Natyam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Kuchi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Pudi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Katha Kali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Popular Dance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Movie Dances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Western Rock &amp; Roll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5" name="Picture 8" descr="Nataraj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0" y="1449536"/>
            <a:ext cx="1908175" cy="2371725"/>
          </a:xfrm>
          <a:prstGeom prst="rect">
            <a:avLst/>
          </a:prstGeom>
          <a:noFill/>
          <a:ln/>
        </p:spPr>
      </p:pic>
      <p:pic>
        <p:nvPicPr>
          <p:cNvPr id="6" name="Picture 9" descr="Bharatanaty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76925" y="3973661"/>
            <a:ext cx="1966913" cy="2371725"/>
          </a:xfrm>
          <a:prstGeom prst="rect">
            <a:avLst/>
          </a:prstGeom>
          <a:noFill/>
          <a:ln/>
        </p:spPr>
      </p:pic>
      <p:pic>
        <p:nvPicPr>
          <p:cNvPr id="7" name="Picture 10" descr="kathak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59411"/>
            <a:ext cx="2286000" cy="21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Entertainment: Music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629494"/>
            <a:ext cx="3776662" cy="4895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Traditional Music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Hindustani (North India)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Vocal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Instrumental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Carnatic (South India)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Vocal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Instrumental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5" name="Picture 9" descr="MS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6588" y="1304925"/>
            <a:ext cx="2287587" cy="2371725"/>
          </a:xfrm>
          <a:prstGeom prst="rect">
            <a:avLst/>
          </a:prstGeom>
          <a:noFill/>
          <a:ln/>
        </p:spPr>
      </p:pic>
      <p:pic>
        <p:nvPicPr>
          <p:cNvPr id="6" name="Picture 10" descr="RaviShanka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73725" y="3829050"/>
            <a:ext cx="2371725" cy="2371725"/>
          </a:xfrm>
          <a:prstGeom prst="rect">
            <a:avLst/>
          </a:prstGeom>
          <a:noFill/>
          <a:ln/>
        </p:spPr>
      </p:pic>
      <p:pic>
        <p:nvPicPr>
          <p:cNvPr id="7" name="Picture 5" descr="C:\Documents and Settings\molineka\Local Settings\Temporary Internet Files\Content.IE5\4LUR0TEF\MCj043494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253308" cy="14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molineka\Local Settings\Temporary Internet Files\Content.IE5\CPMJKXUJ\MCEN00050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20888"/>
            <a:ext cx="2339479" cy="243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molineka\Local Settings\Temporary Internet Files\Content.IE5\47XJAY7H\MCj0434963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869160"/>
            <a:ext cx="22225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Land of Contrasts</a:t>
            </a:r>
            <a:endParaRPr kumimoji="1" lang="ja-JP" altLang="en-US" dirty="0"/>
          </a:p>
        </p:txBody>
      </p:sp>
      <p:pic>
        <p:nvPicPr>
          <p:cNvPr id="4" name="Picture 9" descr="SnakeCharm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553294"/>
            <a:ext cx="3132138" cy="2371725"/>
          </a:xfrm>
          <a:noFill/>
          <a:ln/>
        </p:spPr>
      </p:pic>
      <p:pic>
        <p:nvPicPr>
          <p:cNvPr id="5" name="Picture 14" descr="Ricksh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4150" y="3982169"/>
            <a:ext cx="2921000" cy="2543175"/>
          </a:xfrm>
          <a:prstGeom prst="rect">
            <a:avLst/>
          </a:prstGeom>
          <a:noFill/>
          <a:ln/>
        </p:spPr>
      </p:pic>
      <p:pic>
        <p:nvPicPr>
          <p:cNvPr id="6" name="Picture 15" descr="Call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95913" y="1553294"/>
            <a:ext cx="2941637" cy="2371725"/>
          </a:xfrm>
          <a:prstGeom prst="rect">
            <a:avLst/>
          </a:prstGeom>
          <a:noFill/>
          <a:ln/>
        </p:spPr>
      </p:pic>
      <p:pic>
        <p:nvPicPr>
          <p:cNvPr id="7" name="Picture 18" descr="IT-Wor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84763" y="4077419"/>
            <a:ext cx="3562350" cy="23717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Land of Contrasts</a:t>
            </a:r>
            <a:endParaRPr kumimoji="1" lang="ja-JP" altLang="en-US" dirty="0"/>
          </a:p>
        </p:txBody>
      </p:sp>
      <p:pic>
        <p:nvPicPr>
          <p:cNvPr id="4" name="Picture 5" descr="mumbai dus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2448272" cy="21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icksh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448272" cy="213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rural indian sar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1720" y="3854896"/>
            <a:ext cx="4011201" cy="2607007"/>
          </a:xfrm>
        </p:spPr>
      </p:pic>
      <p:pic>
        <p:nvPicPr>
          <p:cNvPr id="7" name="Picture 4" descr="indian fashion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86744"/>
            <a:ext cx="2798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左右矢印 6"/>
          <p:cNvSpPr/>
          <p:nvPr/>
        </p:nvSpPr>
        <p:spPr>
          <a:xfrm>
            <a:off x="2483768" y="4509120"/>
            <a:ext cx="3744416" cy="1728192"/>
          </a:xfrm>
          <a:prstGeom prst="leftRightArrow">
            <a:avLst>
              <a:gd name="adj1" fmla="val 76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Describing India</a:t>
            </a:r>
            <a:endParaRPr kumimoji="1" lang="ja-JP" altLang="en-US" dirty="0"/>
          </a:p>
        </p:txBody>
      </p:sp>
      <p:pic>
        <p:nvPicPr>
          <p:cNvPr id="4" name="Picture 14" descr="C:\WINDOWS\Application Data\Microsoft\Media Catalog\Downloaded Clips\cl1\BD0311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1484784"/>
            <a:ext cx="4089639" cy="273630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51520" y="1700808"/>
            <a:ext cx="4248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 </a:t>
            </a:r>
            <a:r>
              <a:rPr lang="ja-JP" altLang="en-US" dirty="0" smtClean="0"/>
              <a:t> </a:t>
            </a:r>
            <a:r>
              <a:rPr lang="en-US" altLang="ja-JP" dirty="0" smtClean="0"/>
              <a:t>land of contrasts: </a:t>
            </a:r>
          </a:p>
          <a:p>
            <a:pPr algn="ctr"/>
            <a:endParaRPr kumimoji="1" lang="en-US" altLang="ja-JP" dirty="0" smtClean="0"/>
          </a:p>
          <a:p>
            <a:pPr algn="ctr"/>
            <a:r>
              <a:rPr lang="en-US" altLang="ja-JP" sz="3200" dirty="0" smtClean="0"/>
              <a:t>“Everything  you have heard of India is true. And the opposite is also true”</a:t>
            </a:r>
            <a:endParaRPr kumimoji="1" lang="en-US" altLang="ja-JP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479715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Understanding India’s multicultural society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23528" y="4437112"/>
            <a:ext cx="2160240" cy="1800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 visible tangible India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300192" y="4437112"/>
            <a:ext cx="2160240" cy="1800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An invisible intangible India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Contact me …	</a:t>
            </a:r>
            <a:endParaRPr kumimoji="1" lang="ja-JP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4797" y="3605932"/>
            <a:ext cx="3900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ＭＳ Ｐゴシック" charset="-128"/>
              </a:rPr>
              <a:t>Send me an email anytime!</a:t>
            </a:r>
          </a:p>
          <a:p>
            <a:pPr algn="ctr"/>
            <a:endParaRPr lang="en-US" altLang="ja-JP" sz="2000">
              <a:ea typeface="ＭＳ Ｐゴシック" charset="-128"/>
            </a:endParaRPr>
          </a:p>
          <a:p>
            <a:pPr algn="ctr"/>
            <a:r>
              <a:rPr lang="en-US" altLang="ja-JP" sz="2000">
                <a:ea typeface="ＭＳ Ｐゴシック" charset="-128"/>
              </a:rPr>
              <a:t>Hari Srinivas</a:t>
            </a:r>
            <a:endParaRPr lang="en-US" altLang="ja-JP" sz="1200">
              <a:ea typeface="ＭＳ Ｐゴシック" charset="-128"/>
            </a:endParaRPr>
          </a:p>
          <a:p>
            <a:pPr algn="ctr"/>
            <a:r>
              <a:rPr lang="en-US" altLang="ja-JP" b="1">
                <a:ea typeface="ＭＳ Ｐゴシック" charset="-128"/>
              </a:rPr>
              <a:t>hari.srinivas@kwansei.ac.jp</a:t>
            </a:r>
            <a:endParaRPr lang="en-US" altLang="ja-JP" sz="4000" b="1">
              <a:ea typeface="ＭＳ Ｐゴシック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3585" y="5734997"/>
            <a:ext cx="8027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dirty="0">
                <a:ea typeface="ＭＳ Ｐゴシック" charset="-128"/>
              </a:rPr>
              <a:t>IMPORTANT: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When you send an email, please always </a:t>
            </a:r>
            <a:r>
              <a:rPr lang="en-US" altLang="ja-JP">
                <a:ea typeface="ＭＳ Ｐゴシック" charset="-128"/>
              </a:rPr>
              <a:t>put </a:t>
            </a:r>
            <a:r>
              <a:rPr lang="en-US" altLang="ja-JP" smtClean="0">
                <a:ea typeface="ＭＳ Ｐゴシック" charset="-128"/>
              </a:rPr>
              <a:t>“[SMS]” </a:t>
            </a:r>
            <a:r>
              <a:rPr lang="en-US" altLang="ja-JP" dirty="0">
                <a:ea typeface="ＭＳ Ｐゴシック" charset="-128"/>
              </a:rPr>
              <a:t>in the subject line!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1760" y="1916832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ea typeface="ＭＳ Ｐゴシック" charset="-128"/>
              </a:rPr>
              <a:t>Resources, websites, ideas, notes will be available online: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79947" y="2402607"/>
            <a:ext cx="5569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ea typeface="ＭＳ Ｐゴシック" charset="-128"/>
              </a:rPr>
              <a:t>www.gdrc.info/sms</a:t>
            </a:r>
            <a:r>
              <a:rPr lang="en-US" altLang="ja-JP" sz="3200" b="1" dirty="0" smtClean="0">
                <a:ea typeface="ＭＳ Ｐゴシック" charset="-128"/>
              </a:rPr>
              <a:t>/</a:t>
            </a:r>
            <a:endParaRPr lang="en-US" altLang="ja-JP" sz="3200" b="1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States in India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India is a federal union of states comprising twenty-eight states and seven union territories. </a:t>
            </a:r>
          </a:p>
          <a:p>
            <a:r>
              <a:rPr lang="en-US" altLang="ja-JP" dirty="0" smtClean="0"/>
              <a:t>Most states differ from one another in </a:t>
            </a:r>
            <a:r>
              <a:rPr lang="en-US" altLang="ja-JP" b="1" dirty="0" smtClean="0"/>
              <a:t>language, culture, cuisine, clothing, literary style, architecture, music and festivities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37890" name="Picture 2" descr="https://encrypted-tbn2.gstatic.com/images?q=tbn:ANd9GcTcLVrjvWcu3gTjjOegHUNIxEtp1et_bNdq1lEpWSePQI0VzRqm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30882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India: Historical Timeline</a:t>
            </a:r>
            <a:endParaRPr kumimoji="1" lang="ja-JP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9918" y="1747862"/>
            <a:ext cx="7302500" cy="44831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79525" eaLnBrk="0" hangingPunct="0"/>
            <a:endParaRPr lang="ja-JP" altLang="ja-JP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99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3000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BCE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95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2000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BCE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091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1000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BCE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187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1283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250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379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500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3475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750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9571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1000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5667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1250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1763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1500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7859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1750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395518" y="1747862"/>
            <a:ext cx="596900" cy="4445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2000</a:t>
            </a:r>
          </a:p>
          <a:p>
            <a:pPr eaLnBrk="0" hangingPunct="0"/>
            <a:r>
              <a:rPr lang="en-US" altLang="ja-JP" sz="1200" b="1">
                <a:latin typeface="Verdana" pitchFamily="34" charset="0"/>
                <a:ea typeface="ＭＳ Ｐゴシック" charset="-128"/>
              </a:rPr>
              <a:t>CE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3568" y="2198712"/>
            <a:ext cx="7315200" cy="0"/>
          </a:xfrm>
          <a:prstGeom prst="line">
            <a:avLst/>
          </a:prstGeom>
          <a:noFill/>
          <a:ln w="6350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2931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027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5123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1219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7315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3411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9507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5603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1699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7795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7389168" y="1741512"/>
            <a:ext cx="0" cy="4495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97855" y="2303487"/>
            <a:ext cx="1066800" cy="274638"/>
          </a:xfrm>
          <a:prstGeom prst="homePlate">
            <a:avLst>
              <a:gd name="adj" fmla="val 33305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algn="l" defTabSz="1279525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Indus Valley</a:t>
            </a: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4355455" y="3598887"/>
            <a:ext cx="2438400" cy="274638"/>
          </a:xfrm>
          <a:prstGeom prst="homePlate">
            <a:avLst>
              <a:gd name="adj" fmla="val 72714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algn="l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Medieval India</a:t>
            </a:r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6412855" y="3903687"/>
            <a:ext cx="1219200" cy="274638"/>
          </a:xfrm>
          <a:prstGeom prst="homePlate">
            <a:avLst>
              <a:gd name="adj" fmla="val 36275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Post-Medieval</a:t>
            </a: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97855" y="2170137"/>
            <a:ext cx="7304088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endParaRPr lang="ja-JP" alt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89918" y="1747862"/>
            <a:ext cx="7302500" cy="4483100"/>
          </a:xfrm>
          <a:prstGeom prst="rect">
            <a:avLst/>
          </a:prstGeom>
          <a:noFill/>
          <a:ln w="635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>
            <a:off x="1383655" y="2684487"/>
            <a:ext cx="1066800" cy="274638"/>
          </a:xfrm>
          <a:prstGeom prst="homePlate">
            <a:avLst>
              <a:gd name="adj" fmla="val 33305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algn="l" defTabSz="1279525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Vedic Time</a:t>
            </a: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298055" y="3217887"/>
            <a:ext cx="2057400" cy="274638"/>
          </a:xfrm>
          <a:prstGeom prst="homePlate">
            <a:avLst>
              <a:gd name="adj" fmla="val 64231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algn="l" defTabSz="1279525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Ancient India</a:t>
            </a: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6641455" y="4589487"/>
            <a:ext cx="1066800" cy="274638"/>
          </a:xfrm>
          <a:prstGeom prst="homePlate">
            <a:avLst>
              <a:gd name="adj" fmla="val 33305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algn="l" defTabSz="1279525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British</a:t>
            </a: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7708255" y="5122887"/>
            <a:ext cx="533400" cy="274638"/>
          </a:xfrm>
          <a:prstGeom prst="homePlate">
            <a:avLst>
              <a:gd name="adj" fmla="val 16653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</a:srgbClr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algn="l" defTabSz="1279525" eaLnBrk="0" hangingPunct="0"/>
            <a:r>
              <a:rPr lang="en-US" altLang="ja-JP" sz="900" b="1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- Modern</a:t>
            </a:r>
          </a:p>
        </p:txBody>
      </p:sp>
      <p:sp>
        <p:nvSpPr>
          <p:cNvPr id="40" name="AutoShape 38"/>
          <p:cNvSpPr>
            <a:spLocks noChangeArrowheads="1"/>
          </p:cNvSpPr>
          <p:nvPr/>
        </p:nvSpPr>
        <p:spPr bwMode="auto">
          <a:xfrm>
            <a:off x="1155055" y="30877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1383655" y="3065487"/>
            <a:ext cx="8604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Harappan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Civilization</a:t>
            </a:r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1993255" y="36211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1383655" y="3598887"/>
            <a:ext cx="7207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Buddha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Born</a:t>
            </a: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1993255" y="42307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1383655" y="4208487"/>
            <a:ext cx="7588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Mahavir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(Jainism)</a:t>
            </a:r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>
            <a:off x="2069455" y="48403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383655" y="4818087"/>
            <a:ext cx="8223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 dirty="0">
                <a:solidFill>
                  <a:srgbClr val="0033CC"/>
                </a:solidFill>
                <a:latin typeface="Arial" charset="0"/>
                <a:ea typeface="ＭＳ Ｐゴシック" charset="-128"/>
              </a:rPr>
              <a:t>Classical </a:t>
            </a:r>
          </a:p>
          <a:p>
            <a:pPr defTabSz="1279525" eaLnBrk="0" hangingPunct="0"/>
            <a:r>
              <a:rPr lang="en-US" altLang="ja-JP" sz="900" b="1" dirty="0">
                <a:solidFill>
                  <a:srgbClr val="0033CC"/>
                </a:solidFill>
                <a:latin typeface="Arial" charset="0"/>
                <a:ea typeface="ＭＳ Ｐゴシック" charset="-128"/>
              </a:rPr>
              <a:t>Sanskrit</a:t>
            </a: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2221855" y="52975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459855" y="5275287"/>
            <a:ext cx="87947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Alexander 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the Great</a:t>
            </a:r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2221855" y="57547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536055" y="5732487"/>
            <a:ext cx="76517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Tamil 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Grammar</a:t>
            </a:r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2679055" y="26305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2983855" y="2608287"/>
            <a:ext cx="71437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Kushan</a:t>
            </a: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2907655" y="36211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329930" y="3598887"/>
            <a:ext cx="62547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Gupta</a:t>
            </a:r>
          </a:p>
        </p:txBody>
      </p:sp>
      <p:sp>
        <p:nvSpPr>
          <p:cNvPr id="56" name="AutoShape 54"/>
          <p:cNvSpPr>
            <a:spLocks noChangeArrowheads="1"/>
          </p:cNvSpPr>
          <p:nvPr/>
        </p:nvSpPr>
        <p:spPr bwMode="auto">
          <a:xfrm>
            <a:off x="5269855" y="27606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422255" y="2760687"/>
            <a:ext cx="83502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Md Gazini</a:t>
            </a:r>
          </a:p>
        </p:txBody>
      </p:sp>
      <p:sp>
        <p:nvSpPr>
          <p:cNvPr id="58" name="AutoShape 56"/>
          <p:cNvSpPr>
            <a:spLocks noChangeArrowheads="1"/>
          </p:cNvSpPr>
          <p:nvPr/>
        </p:nvSpPr>
        <p:spPr bwMode="auto">
          <a:xfrm>
            <a:off x="4431655" y="24019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4765030" y="2379687"/>
            <a:ext cx="80327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Chalukya</a:t>
            </a:r>
          </a:p>
        </p:txBody>
      </p:sp>
      <p:sp>
        <p:nvSpPr>
          <p:cNvPr id="60" name="AutoShape 58"/>
          <p:cNvSpPr>
            <a:spLocks noChangeArrowheads="1"/>
          </p:cNvSpPr>
          <p:nvPr/>
        </p:nvSpPr>
        <p:spPr bwMode="auto">
          <a:xfrm>
            <a:off x="5498455" y="41322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727055" y="4132287"/>
            <a:ext cx="68897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Chola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 (South)</a:t>
            </a:r>
          </a:p>
        </p:txBody>
      </p:sp>
      <p:sp>
        <p:nvSpPr>
          <p:cNvPr id="62" name="AutoShape 60"/>
          <p:cNvSpPr>
            <a:spLocks noChangeArrowheads="1"/>
          </p:cNvSpPr>
          <p:nvPr/>
        </p:nvSpPr>
        <p:spPr bwMode="auto">
          <a:xfrm>
            <a:off x="6260455" y="29130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6489055" y="2913087"/>
            <a:ext cx="62547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Babur</a:t>
            </a:r>
          </a:p>
        </p:txBody>
      </p:sp>
      <p:sp>
        <p:nvSpPr>
          <p:cNvPr id="64" name="AutoShape 62"/>
          <p:cNvSpPr>
            <a:spLocks noChangeArrowheads="1"/>
          </p:cNvSpPr>
          <p:nvPr/>
        </p:nvSpPr>
        <p:spPr bwMode="auto">
          <a:xfrm>
            <a:off x="4584055" y="4687912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774555" y="4665687"/>
            <a:ext cx="10890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Seashore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Temple (South)</a:t>
            </a:r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5422255" y="53514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650855" y="5351487"/>
            <a:ext cx="11398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Tanjore Temple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 (South)</a:t>
            </a:r>
          </a:p>
        </p:txBody>
      </p:sp>
      <p:sp>
        <p:nvSpPr>
          <p:cNvPr id="68" name="AutoShape 66"/>
          <p:cNvSpPr>
            <a:spLocks noChangeArrowheads="1"/>
          </p:cNvSpPr>
          <p:nvPr/>
        </p:nvSpPr>
        <p:spPr bwMode="auto">
          <a:xfrm>
            <a:off x="6489055" y="32940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6654155" y="3294087"/>
            <a:ext cx="81597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Taj Mahal</a:t>
            </a:r>
          </a:p>
        </p:txBody>
      </p:sp>
      <p:sp>
        <p:nvSpPr>
          <p:cNvPr id="70" name="AutoShape 68"/>
          <p:cNvSpPr>
            <a:spLocks noChangeArrowheads="1"/>
          </p:cNvSpPr>
          <p:nvPr/>
        </p:nvSpPr>
        <p:spPr bwMode="auto">
          <a:xfrm>
            <a:off x="5117455" y="31416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5346055" y="3141687"/>
            <a:ext cx="86042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Khajuraho</a:t>
            </a:r>
          </a:p>
        </p:txBody>
      </p:sp>
      <p:sp>
        <p:nvSpPr>
          <p:cNvPr id="72" name="AutoShape 70"/>
          <p:cNvSpPr>
            <a:spLocks noChangeArrowheads="1"/>
          </p:cNvSpPr>
          <p:nvPr/>
        </p:nvSpPr>
        <p:spPr bwMode="auto">
          <a:xfrm>
            <a:off x="6565255" y="49704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6717655" y="4970487"/>
            <a:ext cx="7080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East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India Co</a:t>
            </a:r>
          </a:p>
        </p:txBody>
      </p:sp>
      <p:sp>
        <p:nvSpPr>
          <p:cNvPr id="74" name="AutoShape 72"/>
          <p:cNvSpPr>
            <a:spLocks noChangeArrowheads="1"/>
          </p:cNvSpPr>
          <p:nvPr/>
        </p:nvSpPr>
        <p:spPr bwMode="auto">
          <a:xfrm>
            <a:off x="7022455" y="53514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7209780" y="5351487"/>
            <a:ext cx="77152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Brit</a:t>
            </a:r>
          </a:p>
          <a:p>
            <a:pPr defTabSz="1279525" eaLnBrk="0" hangingPunct="0"/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India War</a:t>
            </a:r>
          </a:p>
        </p:txBody>
      </p:sp>
      <p:sp>
        <p:nvSpPr>
          <p:cNvPr id="76" name="AutoShape 74"/>
          <p:cNvSpPr>
            <a:spLocks noChangeArrowheads="1"/>
          </p:cNvSpPr>
          <p:nvPr/>
        </p:nvSpPr>
        <p:spPr bwMode="auto">
          <a:xfrm>
            <a:off x="7632055" y="5732487"/>
            <a:ext cx="304800" cy="304800"/>
          </a:xfrm>
          <a:prstGeom prst="diamond">
            <a:avLst/>
          </a:prstGeom>
          <a:solidFill>
            <a:srgbClr val="FF990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7174855" y="5656287"/>
            <a:ext cx="561975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Free</a:t>
            </a:r>
          </a:p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India</a:t>
            </a:r>
          </a:p>
        </p:txBody>
      </p:sp>
      <p:sp>
        <p:nvSpPr>
          <p:cNvPr id="78" name="AutoShape 76"/>
          <p:cNvSpPr>
            <a:spLocks noChangeArrowheads="1"/>
          </p:cNvSpPr>
          <p:nvPr/>
        </p:nvSpPr>
        <p:spPr bwMode="auto">
          <a:xfrm>
            <a:off x="7479655" y="2532087"/>
            <a:ext cx="304800" cy="304800"/>
          </a:xfrm>
          <a:prstGeom prst="diamond">
            <a:avLst/>
          </a:prstGeom>
          <a:solidFill>
            <a:schemeClr val="folHlink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 anchor="ctr"/>
          <a:lstStyle/>
          <a:p>
            <a:pPr defTabSz="1279525" eaLnBrk="0" hangingPunct="0"/>
            <a:endParaRPr lang="ja-JP" altLang="ja-JP" sz="9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6793855" y="2532087"/>
            <a:ext cx="682625" cy="26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128588" tIns="65088" rIns="128588" bIns="65088">
            <a:spAutoFit/>
          </a:bodyPr>
          <a:lstStyle/>
          <a:p>
            <a:pPr defTabSz="1279525" eaLnBrk="0" hangingPunct="0">
              <a:buFontTx/>
              <a:buChar char="-"/>
            </a:pPr>
            <a:r>
              <a:rPr lang="en-US" altLang="ja-JP" sz="900" b="1">
                <a:solidFill>
                  <a:srgbClr val="0033CC"/>
                </a:solidFill>
                <a:latin typeface="Arial" charset="0"/>
                <a:ea typeface="ＭＳ Ｐゴシック" charset="-128"/>
              </a:rPr>
              <a:t>Gandiji</a:t>
            </a: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6300192" y="1052736"/>
            <a:ext cx="2743200" cy="6096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 eaLnBrk="0" hangingPunct="0"/>
            <a:r>
              <a:rPr lang="en-US" altLang="ja-JP" sz="1200" b="1" dirty="0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BCE: </a:t>
            </a:r>
            <a:r>
              <a:rPr lang="en-US" altLang="ja-JP" sz="1200" b="1" dirty="0">
                <a:latin typeface="Verdana" pitchFamily="34" charset="0"/>
                <a:ea typeface="ＭＳ Ｐゴシック" charset="-128"/>
              </a:rPr>
              <a:t>Before the Common Era</a:t>
            </a:r>
          </a:p>
          <a:p>
            <a:pPr algn="l" eaLnBrk="0" hangingPunct="0"/>
            <a:r>
              <a:rPr lang="en-US" altLang="ja-JP" sz="1200" b="1" dirty="0">
                <a:solidFill>
                  <a:srgbClr val="006699"/>
                </a:solidFill>
                <a:latin typeface="Verdana" pitchFamily="34" charset="0"/>
                <a:ea typeface="ＭＳ Ｐゴシック" charset="-128"/>
              </a:rPr>
              <a:t>CE: </a:t>
            </a:r>
            <a:r>
              <a:rPr lang="en-US" altLang="ja-JP" sz="1200" b="1" dirty="0">
                <a:latin typeface="Verdana" pitchFamily="34" charset="0"/>
                <a:ea typeface="ＭＳ Ｐゴシック" charset="-128"/>
              </a:rPr>
              <a:t>Common Era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Indus Valley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Indus River is located in Pakistan.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It was along this river that the Indus Valley Civilization developed around 2,500 BCE.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Two major cities of this civilization were Harappa and Mohenjo-Daro.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92313"/>
            <a:ext cx="3810000" cy="4092575"/>
          </a:xfrm>
          <a:prstGeom prst="rect">
            <a:avLst/>
          </a:prstGeom>
          <a:noFill/>
          <a:ln/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572000" y="30480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5410200" y="2133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The Indus Valley Culture</a:t>
            </a:r>
            <a:endParaRPr kumimoji="1" lang="ja-JP" alt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1981200"/>
            <a:ext cx="4191000" cy="4114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people of the Indus Valley were mostly peaceful farmers.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They built large cities with ordered streets and bricks made all the same size.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This indicates they had a strong central government.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This statue is probably a priest or king.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6838" y="1981200"/>
            <a:ext cx="2446337" cy="4114800"/>
          </a:xfrm>
          <a:prstGeom prst="rect">
            <a:avLst/>
          </a:prstGeom>
          <a:noFill/>
          <a:ln/>
        </p:spPr>
      </p:pic>
      <p:cxnSp>
        <p:nvCxnSpPr>
          <p:cNvPr id="7" name="直線矢印コネクタ 6"/>
          <p:cNvCxnSpPr/>
          <p:nvPr/>
        </p:nvCxnSpPr>
        <p:spPr>
          <a:xfrm flipH="1" flipV="1">
            <a:off x="3779912" y="5517232"/>
            <a:ext cx="115212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Aryan Invasion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700808"/>
            <a:ext cx="8136904" cy="41148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Around 1500 BCE, a group of nomadic warrior-herders crossed the narrow Khyber Pass in the Hindu Kush Mountains and invaded the Indus Valley culture.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These people, the Aryans, came from Eastern Europe between the Black Sea and Caspian Sea, probably looking for pastures for their animals.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Flooding and earthquakes had weakened the Indus Valley culture and they were unable to withstand the newcomers.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Cultures Combine</a:t>
            </a:r>
            <a:endParaRPr kumimoji="1" lang="ja-JP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4536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Verdana" pitchFamily="34" charset="0"/>
                <a:ea typeface="ＭＳ Ｐゴシック" charset="-128"/>
              </a:rPr>
              <a:t>The Aryans </a:t>
            </a:r>
            <a:r>
              <a:rPr lang="en-US" altLang="ja-JP" sz="2400" dirty="0" smtClean="0">
                <a:latin typeface="Verdana" pitchFamily="34" charset="0"/>
                <a:ea typeface="ＭＳ Ｐゴシック" charset="-128"/>
              </a:rPr>
              <a:t>developed Sanskrit </a:t>
            </a:r>
            <a:r>
              <a:rPr lang="en-US" altLang="ja-JP" sz="2400" dirty="0">
                <a:latin typeface="Verdana" pitchFamily="34" charset="0"/>
                <a:ea typeface="ＭＳ Ｐゴシック" charset="-128"/>
              </a:rPr>
              <a:t>and </a:t>
            </a:r>
            <a:r>
              <a:rPr lang="en-US" altLang="ja-JP" sz="2400" dirty="0" smtClean="0">
                <a:latin typeface="Verdana" pitchFamily="34" charset="0"/>
                <a:ea typeface="ＭＳ Ｐゴシック" charset="-128"/>
              </a:rPr>
              <a:t>a number of religious </a:t>
            </a:r>
            <a:r>
              <a:rPr lang="en-US" altLang="ja-JP" sz="2400" dirty="0">
                <a:latin typeface="Verdana" pitchFamily="34" charset="0"/>
                <a:ea typeface="ＭＳ Ｐゴシック" charset="-128"/>
              </a:rPr>
              <a:t>and cultural beliefs.  </a:t>
            </a:r>
            <a:endParaRPr lang="en-US" altLang="ja-JP" sz="2400" dirty="0" smtClean="0">
              <a:latin typeface="Verdana" pitchFamily="34" charset="0"/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Verdana" pitchFamily="34" charset="0"/>
                <a:ea typeface="ＭＳ Ｐゴシック" charset="-128"/>
              </a:rPr>
              <a:t>The </a:t>
            </a:r>
            <a:r>
              <a:rPr lang="en-US" altLang="ja-JP" sz="2400" dirty="0">
                <a:latin typeface="Verdana" pitchFamily="34" charset="0"/>
                <a:ea typeface="ＭＳ Ｐゴシック" charset="-128"/>
              </a:rPr>
              <a:t>Indus Valley people eventually </a:t>
            </a:r>
            <a:r>
              <a:rPr lang="en-US" altLang="ja-JP" sz="2400" dirty="0" smtClean="0">
                <a:latin typeface="Verdana" pitchFamily="34" charset="0"/>
                <a:ea typeface="ＭＳ Ｐゴシック" charset="-128"/>
              </a:rPr>
              <a:t>intermixed </a:t>
            </a:r>
            <a:r>
              <a:rPr lang="en-US" altLang="ja-JP" sz="2400" dirty="0">
                <a:latin typeface="Verdana" pitchFamily="34" charset="0"/>
                <a:ea typeface="ＭＳ Ｐゴシック" charset="-128"/>
              </a:rPr>
              <a:t>with the </a:t>
            </a:r>
            <a:r>
              <a:rPr lang="en-US" altLang="ja-JP" sz="2400" dirty="0" smtClean="0">
                <a:latin typeface="Verdana" pitchFamily="34" charset="0"/>
                <a:ea typeface="ＭＳ Ｐゴシック" charset="-128"/>
              </a:rPr>
              <a:t>Aryans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Verdana" pitchFamily="34" charset="0"/>
                <a:ea typeface="ＭＳ Ｐゴシック" charset="-128"/>
              </a:rPr>
              <a:t>Hinduism</a:t>
            </a:r>
            <a:r>
              <a:rPr lang="en-US" altLang="ja-JP" sz="2400" dirty="0">
                <a:latin typeface="Verdana" pitchFamily="34" charset="0"/>
                <a:ea typeface="ＭＳ Ｐゴシック" charset="-128"/>
              </a:rPr>
              <a:t>, the major religion of India, was a mixture of Aryan and Indus Valley beliefs.  </a:t>
            </a:r>
          </a:p>
        </p:txBody>
      </p:sp>
      <p:pic>
        <p:nvPicPr>
          <p:cNvPr id="15362" name="Picture 2" descr="https://encrypted-tbn1.gstatic.com/images?q=tbn:ANd9GcSl6FD34d1tuUjGofanCoZ3b1RWzVtFyNsWbpfqYQsgulM6JbV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047938" cy="2376264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932040" y="41490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A key contribution of this period is the four  ancient texts of Vedas</a:t>
            </a:r>
            <a:endParaRPr kumimoji="1" lang="ja-JP" altLang="en-US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Invasions of India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 were three key invasions of India over its history that shaped its cultures:</a:t>
            </a:r>
          </a:p>
          <a:p>
            <a:pPr>
              <a:buNone/>
            </a:pPr>
            <a:endParaRPr kumimoji="1" lang="en-US" altLang="ja-JP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altLang="ja-JP" dirty="0" smtClean="0">
                <a:solidFill>
                  <a:schemeClr val="tx1"/>
                </a:solidFill>
              </a:rPr>
              <a:t>The </a:t>
            </a:r>
            <a:r>
              <a:rPr lang="en-US" altLang="ja-JP" b="1" dirty="0" smtClean="0">
                <a:solidFill>
                  <a:schemeClr val="tx1"/>
                </a:solidFill>
              </a:rPr>
              <a:t>Aryan Invasion </a:t>
            </a:r>
            <a:r>
              <a:rPr lang="en-US" altLang="ja-JP" dirty="0" smtClean="0">
                <a:solidFill>
                  <a:schemeClr val="tx1"/>
                </a:solidFill>
              </a:rPr>
              <a:t>of 1500 BC – this </a:t>
            </a:r>
            <a:r>
              <a:rPr lang="en-US" altLang="ja-JP" dirty="0" err="1" smtClean="0">
                <a:solidFill>
                  <a:schemeClr val="tx1"/>
                </a:solidFill>
              </a:rPr>
              <a:t>gace</a:t>
            </a:r>
            <a:r>
              <a:rPr lang="en-US" altLang="ja-JP" dirty="0" smtClean="0">
                <a:solidFill>
                  <a:schemeClr val="tx1"/>
                </a:solidFill>
              </a:rPr>
              <a:t> raise to the Hindu religion, the Sanskrit language and a number of ancient texts called </a:t>
            </a:r>
            <a:r>
              <a:rPr lang="en-US" altLang="ja-JP" dirty="0" err="1" smtClean="0">
                <a:solidFill>
                  <a:schemeClr val="tx1"/>
                </a:solidFill>
              </a:rPr>
              <a:t>vedas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</a:rPr>
              <a:t>The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Muslim Invasions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of 10-12 centuries, which brought Islam and </a:t>
            </a:r>
            <a:r>
              <a:rPr lang="en-US" altLang="ja-JP" dirty="0" smtClean="0">
                <a:solidFill>
                  <a:schemeClr val="tx1"/>
                </a:solidFill>
              </a:rPr>
              <a:t>Islamic cultures to north India</a:t>
            </a:r>
          </a:p>
          <a:p>
            <a:pPr marL="73152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</a:rPr>
              <a:t>The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European Invasions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of 17 century, that brought the colonial powers of Dutch,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Protuguese</a:t>
            </a:r>
            <a:r>
              <a:rPr kumimoji="1" lang="en-US" altLang="ja-JP" dirty="0" smtClean="0">
                <a:solidFill>
                  <a:schemeClr val="tx1"/>
                </a:solidFill>
              </a:rPr>
              <a:t>, Spanis</a:t>
            </a:r>
            <a:r>
              <a:rPr lang="en-US" altLang="ja-JP" dirty="0" smtClean="0">
                <a:solidFill>
                  <a:schemeClr val="tx1"/>
                </a:solidFill>
              </a:rPr>
              <a:t>h and finally the British empires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1584</TotalTime>
  <Words>1173</Words>
  <Application>Microsoft Office PowerPoint</Application>
  <PresentationFormat>On-screen Show (4:3)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クール</vt:lpstr>
      <vt:lpstr>Studies in Multicultural Societies</vt:lpstr>
      <vt:lpstr>Geography of India</vt:lpstr>
      <vt:lpstr>States in India</vt:lpstr>
      <vt:lpstr>India: Historical Timeline</vt:lpstr>
      <vt:lpstr>Indus Valley</vt:lpstr>
      <vt:lpstr>The Indus Valley Culture</vt:lpstr>
      <vt:lpstr>Aryan Invasion</vt:lpstr>
      <vt:lpstr>Two Cultures Combine</vt:lpstr>
      <vt:lpstr>Invasions of India</vt:lpstr>
      <vt:lpstr>Religion in India</vt:lpstr>
      <vt:lpstr>Religion in India</vt:lpstr>
      <vt:lpstr>Hinduism</vt:lpstr>
      <vt:lpstr>Buddhism</vt:lpstr>
      <vt:lpstr>Language in India</vt:lpstr>
      <vt:lpstr>Sanskrit Literature</vt:lpstr>
      <vt:lpstr>India: Art</vt:lpstr>
      <vt:lpstr>India: Art</vt:lpstr>
      <vt:lpstr>India: Architecture</vt:lpstr>
      <vt:lpstr>India: Architecture</vt:lpstr>
      <vt:lpstr>India: Architecture</vt:lpstr>
      <vt:lpstr>Entertainment: Dance</vt:lpstr>
      <vt:lpstr>Entertainment: Music</vt:lpstr>
      <vt:lpstr> Land of Contrasts</vt:lpstr>
      <vt:lpstr>Land of Contrasts</vt:lpstr>
      <vt:lpstr>Describing India</vt:lpstr>
      <vt:lpstr>Contact me 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Policy Studies</dc:title>
  <dc:creator>GDRC</dc:creator>
  <cp:lastModifiedBy>Hari Srinivas</cp:lastModifiedBy>
  <cp:revision>151</cp:revision>
  <dcterms:created xsi:type="dcterms:W3CDTF">2011-04-10T13:10:51Z</dcterms:created>
  <dcterms:modified xsi:type="dcterms:W3CDTF">2013-10-22T23:57:06Z</dcterms:modified>
</cp:coreProperties>
</file>