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8" r:id="rId9"/>
    <p:sldId id="282" r:id="rId10"/>
    <p:sldId id="283" r:id="rId11"/>
    <p:sldId id="284" r:id="rId12"/>
    <p:sldId id="285" r:id="rId13"/>
    <p:sldId id="286" r:id="rId14"/>
    <p:sldId id="287" r:id="rId15"/>
    <p:sldId id="289" r:id="rId16"/>
    <p:sldId id="290" r:id="rId17"/>
    <p:sldId id="291" r:id="rId18"/>
    <p:sldId id="292" r:id="rId19"/>
    <p:sldId id="298" r:id="rId20"/>
    <p:sldId id="299" r:id="rId21"/>
    <p:sldId id="297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28" y="-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円/楕円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正方形/長方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円/楕円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正方形/長方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円/楕円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円/楕円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正方形/長方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正方形/長方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正方形/長方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コンテンツ プレースホル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コンテンツ プレースホル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円/楕円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円/楕円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3" name="タイトル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正方形/長方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コンテンツ プレースホル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円/楕円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円/楕円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1" name="正方形/長方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コネクタ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正方形/長方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円/楕円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2" name="正方形/長方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851D8B9-ED47-4234-BD59-136BE9D48FD2}" type="datetimeFigureOut">
              <a:rPr kumimoji="1" lang="ja-JP" altLang="en-US" smtClean="0"/>
              <a:pPr/>
              <a:t>2017/9/16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円/楕円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DD324B-1E58-4B4D-9A87-C02440867A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1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1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2708920"/>
            <a:ext cx="7406640" cy="3168352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sz="2400" dirty="0" smtClean="0"/>
              <a:t>Different Peoples, </a:t>
            </a:r>
          </a:p>
          <a:p>
            <a:r>
              <a:rPr lang="en-US" altLang="ja-JP" sz="2400" dirty="0" smtClean="0"/>
              <a:t>One World</a:t>
            </a:r>
          </a:p>
          <a:p>
            <a:endParaRPr lang="en-US" altLang="ja-JP" sz="2400" b="0" cap="none" dirty="0" smtClean="0"/>
          </a:p>
          <a:p>
            <a:r>
              <a:rPr lang="en-US" altLang="ja-JP" sz="5200" b="0" cap="none" dirty="0" smtClean="0">
                <a:solidFill>
                  <a:schemeClr val="tx1"/>
                </a:solidFill>
              </a:rPr>
              <a:t>Introduction</a:t>
            </a:r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Hari </a:t>
            </a:r>
            <a:r>
              <a:rPr lang="en-US" altLang="ja-JP" sz="1800" dirty="0" err="1" smtClean="0"/>
              <a:t>Srinivas</a:t>
            </a:r>
            <a:endParaRPr lang="en-US" altLang="ja-JP" sz="1800" dirty="0" smtClean="0"/>
          </a:p>
          <a:p>
            <a:r>
              <a:rPr kumimoji="1" lang="en-US" altLang="ja-JP" sz="1800" dirty="0" smtClean="0"/>
              <a:t>Room: I-312   /   079-565-7406</a:t>
            </a:r>
            <a:endParaRPr kumimoji="1" lang="ja-JP" altLang="en-US" sz="18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 smtClean="0"/>
              <a:t>Studies in Multicultural Societies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Culture: Morality, Ethics and </a:t>
            </a:r>
            <a:r>
              <a:rPr lang="en-US" altLang="ja-JP" dirty="0" err="1" smtClean="0"/>
              <a:t>BEhaviour</a:t>
            </a:r>
            <a:endParaRPr kumimoji="1" lang="ja-JP" altLang="en-US" dirty="0"/>
          </a:p>
        </p:txBody>
      </p:sp>
      <p:sp>
        <p:nvSpPr>
          <p:cNvPr id="11" name="Rectangle 3"/>
          <p:cNvSpPr/>
          <p:nvPr/>
        </p:nvSpPr>
        <p:spPr>
          <a:xfrm>
            <a:off x="251520" y="1628800"/>
            <a:ext cx="2880320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MORALITY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ectangle 4"/>
          <p:cNvSpPr/>
          <p:nvPr/>
        </p:nvSpPr>
        <p:spPr>
          <a:xfrm>
            <a:off x="3131840" y="1628800"/>
            <a:ext cx="28803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ETHICS</a:t>
            </a:r>
            <a:endParaRPr lang="en-US" sz="2800" dirty="0"/>
          </a:p>
        </p:txBody>
      </p:sp>
      <p:sp>
        <p:nvSpPr>
          <p:cNvPr id="13" name="Rectangle 5"/>
          <p:cNvSpPr/>
          <p:nvPr/>
        </p:nvSpPr>
        <p:spPr>
          <a:xfrm>
            <a:off x="6012160" y="1628800"/>
            <a:ext cx="2880320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BEHAVIOUR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Oval 11"/>
          <p:cNvSpPr/>
          <p:nvPr/>
        </p:nvSpPr>
        <p:spPr>
          <a:xfrm>
            <a:off x="5004048" y="2780928"/>
            <a:ext cx="3744416" cy="331236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 smtClean="0">
                <a:solidFill>
                  <a:schemeClr val="tx1"/>
                </a:solidFill>
              </a:rPr>
              <a:t>ETHICS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5" name="TextBox 6"/>
          <p:cNvSpPr txBox="1"/>
          <p:nvPr/>
        </p:nvSpPr>
        <p:spPr>
          <a:xfrm>
            <a:off x="323528" y="2708920"/>
            <a:ext cx="38164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terms morals and ethics are used interchangeably ….</a:t>
            </a:r>
          </a:p>
          <a:p>
            <a:endParaRPr lang="en-US" sz="2400" dirty="0" smtClean="0"/>
          </a:p>
          <a:p>
            <a:r>
              <a:rPr lang="en-US" sz="2400" dirty="0" smtClean="0"/>
              <a:t>In principle, ethics is a framework of morals that help us to understand what is right or good, and what </a:t>
            </a:r>
            <a:r>
              <a:rPr lang="en-US" sz="2400" dirty="0" err="1" smtClean="0"/>
              <a:t>ir</a:t>
            </a:r>
            <a:r>
              <a:rPr lang="en-US" sz="2400" dirty="0" smtClean="0"/>
              <a:t> wrong or bad. </a:t>
            </a:r>
            <a:endParaRPr lang="en-US" sz="2400" dirty="0"/>
          </a:p>
        </p:txBody>
      </p:sp>
      <p:sp>
        <p:nvSpPr>
          <p:cNvPr id="16" name="Rectangle 7"/>
          <p:cNvSpPr/>
          <p:nvPr/>
        </p:nvSpPr>
        <p:spPr>
          <a:xfrm>
            <a:off x="4355976" y="3068960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MORALS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Rectangle 8"/>
          <p:cNvSpPr/>
          <p:nvPr/>
        </p:nvSpPr>
        <p:spPr>
          <a:xfrm>
            <a:off x="4355976" y="3789040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MORALS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9"/>
          <p:cNvSpPr/>
          <p:nvPr/>
        </p:nvSpPr>
        <p:spPr>
          <a:xfrm>
            <a:off x="4355976" y="4509120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MORALS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Rectangle 10"/>
          <p:cNvSpPr/>
          <p:nvPr/>
        </p:nvSpPr>
        <p:spPr>
          <a:xfrm>
            <a:off x="4355976" y="5229200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MORALS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Culture: Morality, Ethics and </a:t>
            </a:r>
            <a:r>
              <a:rPr lang="en-US" altLang="ja-JP" dirty="0" err="1" smtClean="0"/>
              <a:t>BEhaviour</a:t>
            </a:r>
            <a:endParaRPr kumimoji="1" lang="ja-JP" altLang="en-US" dirty="0"/>
          </a:p>
        </p:txBody>
      </p:sp>
      <p:pic>
        <p:nvPicPr>
          <p:cNvPr id="4" name="Picture 4" descr="http://www.cherokeecountyiowa.com/images/HR/human_resourc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88009"/>
            <a:ext cx="3744416" cy="2838407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4427984" y="2688009"/>
            <a:ext cx="4176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Human behavior refers to the range of behaviors exhibited by humans and which are influenced by:</a:t>
            </a:r>
          </a:p>
          <a:p>
            <a:endParaRPr lang="en-US" altLang="ja-JP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dirty="0" smtClean="0"/>
              <a:t>Culture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dirty="0" smtClean="0"/>
              <a:t>Attitudes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dirty="0" smtClean="0"/>
              <a:t>Emotions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dirty="0" smtClean="0"/>
              <a:t>Values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dirty="0" smtClean="0"/>
              <a:t>Ethics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dirty="0" smtClean="0"/>
              <a:t>Authority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dirty="0" smtClean="0"/>
              <a:t>Rapport</a:t>
            </a:r>
          </a:p>
          <a:p>
            <a:pPr marL="176213" indent="-176213"/>
            <a:endParaRPr kumimoji="1" lang="en-US" altLang="ja-JP" dirty="0" smtClean="0"/>
          </a:p>
          <a:p>
            <a:pPr marL="176213" indent="-176213"/>
            <a:r>
              <a:rPr lang="en-US" altLang="ja-JP" dirty="0" smtClean="0"/>
              <a:t>etc …</a:t>
            </a:r>
            <a:endParaRPr kumimoji="1" lang="ja-JP" altLang="en-US" dirty="0"/>
          </a:p>
        </p:txBody>
      </p:sp>
      <p:sp>
        <p:nvSpPr>
          <p:cNvPr id="6" name="Rectangle 3"/>
          <p:cNvSpPr/>
          <p:nvPr/>
        </p:nvSpPr>
        <p:spPr>
          <a:xfrm>
            <a:off x="251520" y="1628800"/>
            <a:ext cx="2880320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MORALITY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/>
          <p:nvPr/>
        </p:nvSpPr>
        <p:spPr>
          <a:xfrm>
            <a:off x="3131840" y="1628800"/>
            <a:ext cx="2880320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ETHICS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6012160" y="1628800"/>
            <a:ext cx="28803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BEHAVIOUR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2" descr="C:\Documents and Settings\GDRC\Local Settings\Temporary Internet Files\Content.IE5\FPG2HPCM\MC9004247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1248544" cy="124402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Culture at Global and Local Levels</a:t>
            </a:r>
            <a:endParaRPr kumimoji="1" lang="ja-JP" altLang="en-US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608131" y="2752485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979712" y="2147077"/>
            <a:ext cx="304034" cy="794598"/>
            <a:chOff x="2806" y="1980"/>
            <a:chExt cx="173" cy="396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485943" y="2046176"/>
            <a:ext cx="304034" cy="794598"/>
            <a:chOff x="2806" y="1980"/>
            <a:chExt cx="173" cy="396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705396" y="2046176"/>
            <a:ext cx="304034" cy="794598"/>
            <a:chOff x="2806" y="1980"/>
            <a:chExt cx="173" cy="396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869985" y="2147077"/>
            <a:ext cx="304034" cy="794598"/>
            <a:chOff x="2806" y="1980"/>
            <a:chExt cx="173" cy="396"/>
          </a:xfrm>
        </p:grpSpPr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1595669" y="2197528"/>
            <a:ext cx="304034" cy="794598"/>
            <a:chOff x="2806" y="1980"/>
            <a:chExt cx="173" cy="396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760259" y="2197528"/>
            <a:ext cx="304034" cy="794598"/>
            <a:chOff x="2806" y="1980"/>
            <a:chExt cx="173" cy="396"/>
          </a:xfrm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992174" y="2197528"/>
            <a:ext cx="304034" cy="794598"/>
            <a:chOff x="2806" y="1980"/>
            <a:chExt cx="173" cy="396"/>
          </a:xfrm>
        </p:grpSpPr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6" name="Group 43"/>
          <p:cNvGrpSpPr>
            <a:grpSpLocks/>
          </p:cNvGrpSpPr>
          <p:nvPr/>
        </p:nvGrpSpPr>
        <p:grpSpPr bwMode="auto">
          <a:xfrm>
            <a:off x="1650533" y="2399331"/>
            <a:ext cx="304034" cy="794598"/>
            <a:chOff x="2806" y="1980"/>
            <a:chExt cx="173" cy="396"/>
          </a:xfrm>
        </p:grpSpPr>
        <p:sp>
          <p:nvSpPr>
            <p:cNvPr id="37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0" name="Group 51"/>
          <p:cNvGrpSpPr>
            <a:grpSpLocks/>
          </p:cNvGrpSpPr>
          <p:nvPr/>
        </p:nvGrpSpPr>
        <p:grpSpPr bwMode="auto">
          <a:xfrm>
            <a:off x="2199165" y="2197528"/>
            <a:ext cx="304034" cy="794598"/>
            <a:chOff x="2806" y="1980"/>
            <a:chExt cx="173" cy="396"/>
          </a:xfrm>
        </p:grpSpPr>
        <p:sp>
          <p:nvSpPr>
            <p:cNvPr id="41" name="Freeform 5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5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5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4" name="Group 35"/>
          <p:cNvGrpSpPr>
            <a:grpSpLocks/>
          </p:cNvGrpSpPr>
          <p:nvPr/>
        </p:nvGrpSpPr>
        <p:grpSpPr bwMode="auto">
          <a:xfrm>
            <a:off x="1156763" y="2298429"/>
            <a:ext cx="304034" cy="794598"/>
            <a:chOff x="2806" y="1980"/>
            <a:chExt cx="173" cy="396"/>
          </a:xfrm>
        </p:grpSpPr>
        <p:sp>
          <p:nvSpPr>
            <p:cNvPr id="45" name="Freeform 3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1979712" y="2348880"/>
            <a:ext cx="304034" cy="794598"/>
            <a:chOff x="2806" y="1980"/>
            <a:chExt cx="173" cy="396"/>
          </a:xfrm>
        </p:grpSpPr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2" name="Group 31"/>
          <p:cNvGrpSpPr>
            <a:grpSpLocks/>
          </p:cNvGrpSpPr>
          <p:nvPr/>
        </p:nvGrpSpPr>
        <p:grpSpPr bwMode="auto">
          <a:xfrm>
            <a:off x="1376216" y="2348880"/>
            <a:ext cx="304034" cy="794598"/>
            <a:chOff x="2806" y="1980"/>
            <a:chExt cx="173" cy="396"/>
          </a:xfrm>
        </p:grpSpPr>
        <p:sp>
          <p:nvSpPr>
            <p:cNvPr id="53" name="Freeform 3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Freeform 3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3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6" name="Oval 2"/>
          <p:cNvSpPr>
            <a:spLocks noChangeArrowheads="1"/>
          </p:cNvSpPr>
          <p:nvPr/>
        </p:nvSpPr>
        <p:spPr bwMode="auto">
          <a:xfrm>
            <a:off x="539552" y="5013176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9" name="Group 43"/>
          <p:cNvGrpSpPr>
            <a:grpSpLocks/>
          </p:cNvGrpSpPr>
          <p:nvPr/>
        </p:nvGrpSpPr>
        <p:grpSpPr bwMode="auto">
          <a:xfrm>
            <a:off x="1475656" y="4293096"/>
            <a:ext cx="432048" cy="1152128"/>
            <a:chOff x="2806" y="1980"/>
            <a:chExt cx="173" cy="396"/>
          </a:xfrm>
        </p:grpSpPr>
        <p:sp>
          <p:nvSpPr>
            <p:cNvPr id="60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3" name="Group 3"/>
          <p:cNvGrpSpPr>
            <a:grpSpLocks/>
          </p:cNvGrpSpPr>
          <p:nvPr/>
        </p:nvGrpSpPr>
        <p:grpSpPr bwMode="auto">
          <a:xfrm>
            <a:off x="1266490" y="2147077"/>
            <a:ext cx="304034" cy="794598"/>
            <a:chOff x="2806" y="1980"/>
            <a:chExt cx="173" cy="396"/>
          </a:xfrm>
        </p:grpSpPr>
        <p:sp>
          <p:nvSpPr>
            <p:cNvPr id="64" name="Freeform 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9" name="右矢印 68"/>
          <p:cNvSpPr/>
          <p:nvPr/>
        </p:nvSpPr>
        <p:spPr>
          <a:xfrm>
            <a:off x="3131840" y="2132856"/>
            <a:ext cx="136815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右矢印 69"/>
          <p:cNvSpPr/>
          <p:nvPr/>
        </p:nvSpPr>
        <p:spPr>
          <a:xfrm>
            <a:off x="3131840" y="4797152"/>
            <a:ext cx="136815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716016" y="1700808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At the global level, we look at policies that promote the </a:t>
            </a:r>
            <a:r>
              <a:rPr kumimoji="1" lang="en-US" altLang="ja-JP" i="1" dirty="0" smtClean="0"/>
              <a:t>preservation of culture</a:t>
            </a:r>
            <a:r>
              <a:rPr kumimoji="1"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For example, the work of UNESCO</a:t>
            </a:r>
            <a:endParaRPr kumimoji="1"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572000" y="4581128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At the </a:t>
            </a:r>
            <a:r>
              <a:rPr lang="en-US" altLang="ja-JP" dirty="0" smtClean="0"/>
              <a:t>individual level</a:t>
            </a:r>
            <a:r>
              <a:rPr kumimoji="1" lang="en-US" altLang="ja-JP" dirty="0" smtClean="0"/>
              <a:t>, we look at policies that promote the </a:t>
            </a:r>
            <a:r>
              <a:rPr kumimoji="1" lang="en-US" altLang="ja-JP" i="1" dirty="0" smtClean="0"/>
              <a:t>development of culture</a:t>
            </a:r>
            <a:r>
              <a:rPr lang="en-US" altLang="ja-JP" dirty="0" smtClean="0"/>
              <a:t> through education, training and learning ^ essentially through interaction with other people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UNESCO and Culture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“UNESCO” is the United Nations Educational, Scientific and Cultural Organization</a:t>
            </a:r>
          </a:p>
          <a:p>
            <a:r>
              <a:rPr kumimoji="1" lang="en-US" altLang="ja-JP" dirty="0" smtClean="0"/>
              <a:t>It is the top UN agency for the preservation of culture</a:t>
            </a:r>
          </a:p>
          <a:p>
            <a:r>
              <a:rPr lang="en-US" altLang="ja-JP" dirty="0" smtClean="0"/>
              <a:t>It carries out its activities through member countries/national governments on a variety of themes  - education, science and culture.</a:t>
            </a:r>
          </a:p>
          <a:p>
            <a:r>
              <a:rPr kumimoji="1" lang="en-US" altLang="ja-JP" dirty="0" smtClean="0"/>
              <a:t>More information from its website:</a:t>
            </a:r>
          </a:p>
          <a:p>
            <a:pPr algn="ctr">
              <a:buNone/>
            </a:pPr>
            <a:r>
              <a:rPr lang="en-US" altLang="ja-JP" sz="4000" dirty="0" smtClean="0"/>
              <a:t>www.unesco.org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UNESCO and Culture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UNESCO’s wor</a:t>
            </a:r>
            <a:r>
              <a:rPr lang="en-US" altLang="ja-JP" dirty="0" smtClean="0"/>
              <a:t>k on culture is highlighted by a number of global agreements between national governments, including: </a:t>
            </a:r>
          </a:p>
          <a:p>
            <a:pPr>
              <a:buNone/>
            </a:pPr>
            <a:endParaRPr lang="en-US" altLang="ja-JP" dirty="0" smtClean="0"/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Protection and Promotion of the Diversity of Cultural Expressions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Safeguarding of the Intangible Cultural Heritage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Protection of the Underwater Cultural Heritage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Protection of the World Cultural and Natural Heritage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Fighting against the illicit trafficking of cultural property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Protection of Cultural Property in the Event of Armed Conflict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Protection of Copyright and </a:t>
            </a:r>
            <a:r>
              <a:rPr lang="en-US" altLang="ja-JP" dirty="0" err="1" smtClean="0">
                <a:solidFill>
                  <a:schemeClr val="tx1"/>
                </a:solidFill>
              </a:rPr>
              <a:t>Neighbouring</a:t>
            </a:r>
            <a:r>
              <a:rPr lang="en-US" altLang="ja-JP" dirty="0" smtClean="0">
                <a:solidFill>
                  <a:schemeClr val="tx1"/>
                </a:solidFill>
              </a:rPr>
              <a:t> Rights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円/楕円 18"/>
          <p:cNvSpPr/>
          <p:nvPr/>
        </p:nvSpPr>
        <p:spPr>
          <a:xfrm>
            <a:off x="3635896" y="3933056"/>
            <a:ext cx="3816424" cy="2232248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culture?</a:t>
            </a:r>
            <a:endParaRPr kumimoji="1" lang="ja-JP" altLang="en-US" dirty="0"/>
          </a:p>
        </p:txBody>
      </p:sp>
      <p:sp>
        <p:nvSpPr>
          <p:cNvPr id="4" name="TextBox 6"/>
          <p:cNvSpPr txBox="1"/>
          <p:nvPr/>
        </p:nvSpPr>
        <p:spPr>
          <a:xfrm>
            <a:off x="44948" y="692696"/>
            <a:ext cx="1718740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0" dirty="0" smtClean="0">
                <a:solidFill>
                  <a:schemeClr val="bg2">
                    <a:lumMod val="75000"/>
                  </a:schemeClr>
                </a:solidFill>
              </a:rPr>
              <a:t>?</a:t>
            </a:r>
            <a:endParaRPr lang="en-US" sz="25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47664" y="1844824"/>
            <a:ext cx="2520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Why do we need culture? Or to study culture?</a:t>
            </a:r>
            <a:endParaRPr kumimoji="1" lang="ja-JP" altLang="en-US" sz="2800" dirty="0"/>
          </a:p>
        </p:txBody>
      </p:sp>
      <p:sp>
        <p:nvSpPr>
          <p:cNvPr id="6" name="右矢印 5"/>
          <p:cNvSpPr/>
          <p:nvPr/>
        </p:nvSpPr>
        <p:spPr>
          <a:xfrm>
            <a:off x="4067944" y="2276872"/>
            <a:ext cx="100811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6056" y="2095688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Everything we are, our </a:t>
            </a:r>
            <a:r>
              <a:rPr kumimoji="1" lang="en-US" altLang="ja-JP" u="sng" dirty="0" smtClean="0"/>
              <a:t>identity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behaviour</a:t>
            </a:r>
            <a:r>
              <a:rPr kumimoji="1" lang="en-US" altLang="ja-JP" dirty="0" smtClean="0"/>
              <a:t>,  morality, ethics is defined by the cultures we belong to …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465313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Japanese culture</a:t>
            </a:r>
          </a:p>
          <a:p>
            <a:r>
              <a:rPr lang="en-US" altLang="ja-JP" dirty="0" smtClean="0"/>
              <a:t>Indian culture</a:t>
            </a:r>
          </a:p>
          <a:p>
            <a:r>
              <a:rPr lang="en-US" altLang="ja-JP" dirty="0" smtClean="0"/>
              <a:t>American culture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4788024" y="4653136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ASIAN</a:t>
            </a:r>
          </a:p>
          <a:p>
            <a:pPr algn="ctr"/>
            <a:r>
              <a:rPr lang="en-US" altLang="ja-JP" dirty="0" smtClean="0"/>
              <a:t>CULTURE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28184" y="4005064"/>
            <a:ext cx="13885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Cambodian</a:t>
            </a:r>
            <a:endParaRPr kumimoji="1" lang="ja-JP" altLang="en-US" i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20272" y="4797152"/>
            <a:ext cx="67839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Laos</a:t>
            </a:r>
            <a:endParaRPr kumimoji="1" lang="ja-JP" altLang="en-US" i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88224" y="5517232"/>
            <a:ext cx="9845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Chinese</a:t>
            </a:r>
            <a:endParaRPr kumimoji="1" lang="ja-JP" altLang="en-US" i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60032" y="5877272"/>
            <a:ext cx="13853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Vietnamese</a:t>
            </a:r>
            <a:endParaRPr kumimoji="1" lang="ja-JP" altLang="en-US" i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75856" y="5517232"/>
            <a:ext cx="13484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Indonesian</a:t>
            </a:r>
            <a:endParaRPr kumimoji="1" lang="ja-JP" altLang="en-US" i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03848" y="4869160"/>
            <a:ext cx="98777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i="1" dirty="0" smtClean="0"/>
              <a:t>Filipino</a:t>
            </a:r>
            <a:endParaRPr kumimoji="1" lang="ja-JP" altLang="en-US" i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91880" y="4077072"/>
            <a:ext cx="123783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Myanmar</a:t>
            </a:r>
            <a:endParaRPr kumimoji="1" lang="ja-JP" altLang="en-US" i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48064" y="3789040"/>
            <a:ext cx="6575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Thai</a:t>
            </a:r>
            <a:endParaRPr kumimoji="1" lang="ja-JP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6"/>
          <p:cNvSpPr/>
          <p:nvPr/>
        </p:nvSpPr>
        <p:spPr>
          <a:xfrm>
            <a:off x="2195736" y="2492896"/>
            <a:ext cx="4608512" cy="252028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Why culture?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835696" y="3284984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Problems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5508104" y="3284984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Solutions</a:t>
            </a:r>
            <a:endParaRPr kumimoji="1" lang="ja-JP" altLang="en-US" dirty="0"/>
          </a:p>
        </p:txBody>
      </p:sp>
      <p:sp>
        <p:nvSpPr>
          <p:cNvPr id="6" name="左右矢印 5"/>
          <p:cNvSpPr/>
          <p:nvPr/>
        </p:nvSpPr>
        <p:spPr>
          <a:xfrm>
            <a:off x="3563888" y="3356992"/>
            <a:ext cx="1944216" cy="792088"/>
          </a:xfrm>
          <a:prstGeom prst="leftRightArrow">
            <a:avLst/>
          </a:prstGeom>
          <a:solidFill>
            <a:schemeClr val="tx1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23928" y="28529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POLICIES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323528" y="1556792"/>
            <a:ext cx="8280920" cy="432048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51920" y="18448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CULTURE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Why culture?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2348880"/>
            <a:ext cx="3600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Cultures and the cultural environment provides the necessary </a:t>
            </a:r>
            <a:r>
              <a:rPr kumimoji="1" lang="en-US" altLang="ja-JP" sz="2800" i="1" dirty="0" smtClean="0"/>
              <a:t>context</a:t>
            </a:r>
            <a:r>
              <a:rPr kumimoji="1" lang="en-US" altLang="ja-JP" sz="2800" dirty="0" smtClean="0"/>
              <a:t> and the tools to develop and implement policies</a:t>
            </a:r>
            <a:endParaRPr kumimoji="1" lang="ja-JP" altLang="en-US" sz="2800" dirty="0"/>
          </a:p>
        </p:txBody>
      </p:sp>
      <p:sp>
        <p:nvSpPr>
          <p:cNvPr id="6" name="右矢印 5"/>
          <p:cNvSpPr/>
          <p:nvPr/>
        </p:nvSpPr>
        <p:spPr>
          <a:xfrm>
            <a:off x="3707904" y="2996952"/>
            <a:ext cx="2160240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12160" y="2420888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As policy researchers, it helps us understand the people towards whom we are creating policies!</a:t>
            </a:r>
            <a:endParaRPr kumimoji="1" lang="ja-JP" altLang="en-US" sz="2000" dirty="0"/>
          </a:p>
        </p:txBody>
      </p:sp>
      <p:sp>
        <p:nvSpPr>
          <p:cNvPr id="8" name="Oval 2"/>
          <p:cNvSpPr>
            <a:spLocks noChangeArrowheads="1"/>
          </p:cNvSpPr>
          <p:nvPr/>
        </p:nvSpPr>
        <p:spPr bwMode="auto">
          <a:xfrm>
            <a:off x="6228184" y="4581128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7599765" y="3975720"/>
            <a:ext cx="304034" cy="794598"/>
            <a:chOff x="2806" y="1980"/>
            <a:chExt cx="173" cy="396"/>
          </a:xfrm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7105996" y="3874819"/>
            <a:ext cx="304034" cy="794598"/>
            <a:chOff x="2806" y="1980"/>
            <a:chExt cx="173" cy="396"/>
          </a:xfrm>
        </p:grpSpPr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7325449" y="3874819"/>
            <a:ext cx="304034" cy="794598"/>
            <a:chOff x="2806" y="1980"/>
            <a:chExt cx="173" cy="396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7490038" y="3975720"/>
            <a:ext cx="304034" cy="794598"/>
            <a:chOff x="2806" y="1980"/>
            <a:chExt cx="173" cy="396"/>
          </a:xfrm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" name="Group 23"/>
          <p:cNvGrpSpPr>
            <a:grpSpLocks/>
          </p:cNvGrpSpPr>
          <p:nvPr/>
        </p:nvGrpSpPr>
        <p:grpSpPr bwMode="auto">
          <a:xfrm>
            <a:off x="7215722" y="4026171"/>
            <a:ext cx="304034" cy="794598"/>
            <a:chOff x="2806" y="1980"/>
            <a:chExt cx="173" cy="396"/>
          </a:xfrm>
        </p:grpSpPr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9" name="Group 27"/>
          <p:cNvGrpSpPr>
            <a:grpSpLocks/>
          </p:cNvGrpSpPr>
          <p:nvPr/>
        </p:nvGrpSpPr>
        <p:grpSpPr bwMode="auto">
          <a:xfrm>
            <a:off x="7380312" y="4026171"/>
            <a:ext cx="304034" cy="794598"/>
            <a:chOff x="2806" y="1980"/>
            <a:chExt cx="173" cy="396"/>
          </a:xfrm>
        </p:grpSpPr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3" name="Group 39"/>
          <p:cNvGrpSpPr>
            <a:grpSpLocks/>
          </p:cNvGrpSpPr>
          <p:nvPr/>
        </p:nvGrpSpPr>
        <p:grpSpPr bwMode="auto">
          <a:xfrm>
            <a:off x="6612227" y="4026171"/>
            <a:ext cx="304034" cy="794598"/>
            <a:chOff x="2806" y="1980"/>
            <a:chExt cx="173" cy="396"/>
          </a:xfrm>
        </p:grpSpPr>
        <p:sp>
          <p:nvSpPr>
            <p:cNvPr id="34" name="Freeform 4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4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4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7" name="Group 43"/>
          <p:cNvGrpSpPr>
            <a:grpSpLocks/>
          </p:cNvGrpSpPr>
          <p:nvPr/>
        </p:nvGrpSpPr>
        <p:grpSpPr bwMode="auto">
          <a:xfrm>
            <a:off x="7270586" y="4227974"/>
            <a:ext cx="304034" cy="794598"/>
            <a:chOff x="2806" y="1980"/>
            <a:chExt cx="173" cy="396"/>
          </a:xfrm>
        </p:grpSpPr>
        <p:sp>
          <p:nvSpPr>
            <p:cNvPr id="38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7819218" y="4026171"/>
            <a:ext cx="304034" cy="794598"/>
            <a:chOff x="2806" y="1980"/>
            <a:chExt cx="173" cy="396"/>
          </a:xfrm>
        </p:grpSpPr>
        <p:sp>
          <p:nvSpPr>
            <p:cNvPr id="42" name="Freeform 5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5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Freeform 5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5" name="Group 35"/>
          <p:cNvGrpSpPr>
            <a:grpSpLocks/>
          </p:cNvGrpSpPr>
          <p:nvPr/>
        </p:nvGrpSpPr>
        <p:grpSpPr bwMode="auto">
          <a:xfrm>
            <a:off x="6776816" y="4127072"/>
            <a:ext cx="304034" cy="794598"/>
            <a:chOff x="2806" y="1980"/>
            <a:chExt cx="173" cy="396"/>
          </a:xfrm>
        </p:grpSpPr>
        <p:sp>
          <p:nvSpPr>
            <p:cNvPr id="46" name="Freeform 3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Freeform 3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Freeform 3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9" name="Group 47"/>
          <p:cNvGrpSpPr>
            <a:grpSpLocks/>
          </p:cNvGrpSpPr>
          <p:nvPr/>
        </p:nvGrpSpPr>
        <p:grpSpPr bwMode="auto">
          <a:xfrm>
            <a:off x="7599765" y="4177523"/>
            <a:ext cx="304034" cy="794598"/>
            <a:chOff x="2806" y="1980"/>
            <a:chExt cx="173" cy="396"/>
          </a:xfrm>
        </p:grpSpPr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3" name="Group 31"/>
          <p:cNvGrpSpPr>
            <a:grpSpLocks/>
          </p:cNvGrpSpPr>
          <p:nvPr/>
        </p:nvGrpSpPr>
        <p:grpSpPr bwMode="auto">
          <a:xfrm>
            <a:off x="6996269" y="4177523"/>
            <a:ext cx="304034" cy="794598"/>
            <a:chOff x="2806" y="1980"/>
            <a:chExt cx="173" cy="396"/>
          </a:xfrm>
        </p:grpSpPr>
        <p:sp>
          <p:nvSpPr>
            <p:cNvPr id="54" name="Freeform 3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3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Freeform 3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7" name="Group 3"/>
          <p:cNvGrpSpPr>
            <a:grpSpLocks/>
          </p:cNvGrpSpPr>
          <p:nvPr/>
        </p:nvGrpSpPr>
        <p:grpSpPr bwMode="auto">
          <a:xfrm>
            <a:off x="6886543" y="3975720"/>
            <a:ext cx="304034" cy="794598"/>
            <a:chOff x="2806" y="1980"/>
            <a:chExt cx="173" cy="396"/>
          </a:xfrm>
        </p:grpSpPr>
        <p:sp>
          <p:nvSpPr>
            <p:cNvPr id="58" name="Freeform 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Freeform 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flipV="1">
            <a:off x="3203848" y="3573015"/>
            <a:ext cx="1380516" cy="360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i="1" dirty="0" smtClean="0"/>
              <a:t>“</a:t>
            </a:r>
            <a:r>
              <a:rPr kumimoji="1" lang="en-US" altLang="ja-JP" i="1" dirty="0" err="1" smtClean="0"/>
              <a:t>Multi”</a:t>
            </a:r>
            <a:r>
              <a:rPr kumimoji="1" lang="en-US" altLang="ja-JP" dirty="0" err="1" smtClean="0"/>
              <a:t>Cultural</a:t>
            </a:r>
            <a:r>
              <a:rPr kumimoji="1" lang="en-US" altLang="ja-JP" dirty="0" smtClean="0"/>
              <a:t> Societies?</a:t>
            </a:r>
            <a:endParaRPr kumimoji="1" lang="ja-JP" altLang="en-US" i="1" dirty="0"/>
          </a:p>
        </p:txBody>
      </p:sp>
      <p:sp>
        <p:nvSpPr>
          <p:cNvPr id="4" name="正方形/長方形 3"/>
          <p:cNvSpPr/>
          <p:nvPr/>
        </p:nvSpPr>
        <p:spPr>
          <a:xfrm>
            <a:off x="467544" y="1916832"/>
            <a:ext cx="252028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/>
              <a:t>Cultures </a:t>
            </a:r>
          </a:p>
          <a:p>
            <a:pPr algn="ctr"/>
            <a:r>
              <a:rPr lang="en-US" altLang="ja-JP" sz="2400" b="1" dirty="0" smtClean="0"/>
              <a:t>Can </a:t>
            </a:r>
            <a:r>
              <a:rPr kumimoji="1" lang="en-US" altLang="ja-JP" sz="2400" b="1" dirty="0" smtClean="0"/>
              <a:t>“move”</a:t>
            </a:r>
            <a:endParaRPr kumimoji="1" lang="ja-JP" altLang="en-US" sz="24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467544" y="3717032"/>
            <a:ext cx="252028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/>
              <a:t>Cultures </a:t>
            </a:r>
          </a:p>
          <a:p>
            <a:pPr algn="ctr"/>
            <a:r>
              <a:rPr kumimoji="1" lang="en-US" altLang="ja-JP" sz="2400" b="1" dirty="0" smtClean="0"/>
              <a:t>come together</a:t>
            </a:r>
            <a:endParaRPr kumimoji="1" lang="ja-JP" altLang="en-US" sz="2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56428" y="2276872"/>
            <a:ext cx="1218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Wars and </a:t>
            </a:r>
            <a:endParaRPr kumimoji="1" lang="en-US" altLang="ja-JP" dirty="0" smtClean="0"/>
          </a:p>
          <a:p>
            <a:r>
              <a:rPr kumimoji="1" lang="en-US" altLang="ja-JP" dirty="0" smtClean="0"/>
              <a:t>conflicts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6428" y="3392996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Migration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56428" y="450912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Mass Media</a:t>
            </a:r>
            <a:endParaRPr kumimoji="1" lang="ja-JP" altLang="en-US" dirty="0"/>
          </a:p>
        </p:txBody>
      </p:sp>
      <p:cxnSp>
        <p:nvCxnSpPr>
          <p:cNvPr id="12" name="カギ線コネクタ 11"/>
          <p:cNvCxnSpPr>
            <a:stCxn id="4" idx="3"/>
            <a:endCxn id="5" idx="3"/>
          </p:cNvCxnSpPr>
          <p:nvPr/>
        </p:nvCxnSpPr>
        <p:spPr>
          <a:xfrm>
            <a:off x="2987824" y="2708920"/>
            <a:ext cx="12700" cy="1800200"/>
          </a:xfrm>
          <a:prstGeom prst="bentConnector3">
            <a:avLst>
              <a:gd name="adj1" fmla="val 180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675869" y="3604374"/>
            <a:ext cx="6480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図形 17"/>
          <p:cNvCxnSpPr>
            <a:endCxn id="6" idx="1"/>
          </p:cNvCxnSpPr>
          <p:nvPr/>
        </p:nvCxnSpPr>
        <p:spPr>
          <a:xfrm rot="5400000" flipH="1" flipV="1">
            <a:off x="4283907" y="2900496"/>
            <a:ext cx="972979" cy="37206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endCxn id="7" idx="1"/>
          </p:cNvCxnSpPr>
          <p:nvPr/>
        </p:nvCxnSpPr>
        <p:spPr>
          <a:xfrm>
            <a:off x="4584365" y="3573016"/>
            <a:ext cx="372063" cy="4646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図形 25"/>
          <p:cNvCxnSpPr>
            <a:endCxn id="8" idx="1"/>
          </p:cNvCxnSpPr>
          <p:nvPr/>
        </p:nvCxnSpPr>
        <p:spPr>
          <a:xfrm rot="16200000" flipH="1">
            <a:off x="4210011" y="3947369"/>
            <a:ext cx="1120770" cy="372063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右大かっこ 26"/>
          <p:cNvSpPr/>
          <p:nvPr/>
        </p:nvSpPr>
        <p:spPr>
          <a:xfrm>
            <a:off x="5652120" y="1700808"/>
            <a:ext cx="792088" cy="4104456"/>
          </a:xfrm>
          <a:prstGeom prst="rightBracket">
            <a:avLst>
              <a:gd name="adj" fmla="val 5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60232" y="2348880"/>
            <a:ext cx="20882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Different cultures (defined by different criteria!) may co-exist in a given geographical area creating – </a:t>
            </a:r>
          </a:p>
          <a:p>
            <a:endParaRPr lang="en-US" altLang="ja-JP" dirty="0" smtClean="0"/>
          </a:p>
          <a:p>
            <a:pPr algn="ctr"/>
            <a:r>
              <a:rPr kumimoji="1" lang="en-US" altLang="ja-JP" b="1" dirty="0" smtClean="0"/>
              <a:t>Multicultural societies</a:t>
            </a:r>
            <a:endParaRPr kumimoji="1" lang="ja-JP" altLang="en-US" b="1" dirty="0"/>
          </a:p>
        </p:txBody>
      </p:sp>
      <p:sp>
        <p:nvSpPr>
          <p:cNvPr id="3" name="Oval 2"/>
          <p:cNvSpPr/>
          <p:nvPr/>
        </p:nvSpPr>
        <p:spPr>
          <a:xfrm>
            <a:off x="3635896" y="2659990"/>
            <a:ext cx="688045" cy="1898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3441029" y="3316051"/>
            <a:ext cx="1116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Trade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1560" y="2996952"/>
            <a:ext cx="295232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Multicultural </a:t>
            </a:r>
          </a:p>
          <a:p>
            <a:pPr algn="ctr"/>
            <a:r>
              <a:rPr lang="en-US" sz="3200" dirty="0" smtClean="0"/>
              <a:t>Societies</a:t>
            </a:r>
            <a:endParaRPr lang="en-US" sz="32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4846179" y="1858595"/>
            <a:ext cx="2304256" cy="1210816"/>
            <a:chOff x="4846179" y="1858595"/>
            <a:chExt cx="2304256" cy="1210816"/>
          </a:xfrm>
        </p:grpSpPr>
        <p:sp>
          <p:nvSpPr>
            <p:cNvPr id="5" name="Oval 2"/>
            <p:cNvSpPr>
              <a:spLocks noChangeArrowheads="1"/>
            </p:cNvSpPr>
            <p:nvPr/>
          </p:nvSpPr>
          <p:spPr bwMode="auto">
            <a:xfrm>
              <a:off x="4846179" y="2564904"/>
              <a:ext cx="2304256" cy="50450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6217760" y="1959496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6295087" y="1977555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6238849" y="2144100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5723991" y="1858595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801318" y="1876654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5745080" y="2043199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5943444" y="1858595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6020771" y="1876654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964533" y="2043199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6108033" y="1959496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185360" y="1977555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6129122" y="2144100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5833717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5911044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5854806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5998307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6075634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6019396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40"/>
            <p:cNvSpPr>
              <a:spLocks/>
            </p:cNvSpPr>
            <p:nvPr/>
          </p:nvSpPr>
          <p:spPr bwMode="auto">
            <a:xfrm>
              <a:off x="5230222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Freeform 41"/>
            <p:cNvSpPr>
              <a:spLocks/>
            </p:cNvSpPr>
            <p:nvPr/>
          </p:nvSpPr>
          <p:spPr bwMode="auto">
            <a:xfrm>
              <a:off x="5307549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Freeform 42"/>
            <p:cNvSpPr>
              <a:spLocks/>
            </p:cNvSpPr>
            <p:nvPr/>
          </p:nvSpPr>
          <p:spPr bwMode="auto">
            <a:xfrm>
              <a:off x="5251311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5888581" y="2211750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45"/>
            <p:cNvSpPr>
              <a:spLocks/>
            </p:cNvSpPr>
            <p:nvPr/>
          </p:nvSpPr>
          <p:spPr bwMode="auto">
            <a:xfrm>
              <a:off x="5965908" y="2229809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Freeform 46"/>
            <p:cNvSpPr>
              <a:spLocks/>
            </p:cNvSpPr>
            <p:nvPr/>
          </p:nvSpPr>
          <p:spPr bwMode="auto">
            <a:xfrm>
              <a:off x="5909670" y="2396354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52"/>
            <p:cNvSpPr>
              <a:spLocks/>
            </p:cNvSpPr>
            <p:nvPr/>
          </p:nvSpPr>
          <p:spPr bwMode="auto">
            <a:xfrm>
              <a:off x="6437213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53"/>
            <p:cNvSpPr>
              <a:spLocks/>
            </p:cNvSpPr>
            <p:nvPr/>
          </p:nvSpPr>
          <p:spPr bwMode="auto">
            <a:xfrm>
              <a:off x="6514540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Freeform 54"/>
            <p:cNvSpPr>
              <a:spLocks/>
            </p:cNvSpPr>
            <p:nvPr/>
          </p:nvSpPr>
          <p:spPr bwMode="auto">
            <a:xfrm>
              <a:off x="6458302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36"/>
            <p:cNvSpPr>
              <a:spLocks/>
            </p:cNvSpPr>
            <p:nvPr/>
          </p:nvSpPr>
          <p:spPr bwMode="auto">
            <a:xfrm>
              <a:off x="5394811" y="2110848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Freeform 37"/>
            <p:cNvSpPr>
              <a:spLocks/>
            </p:cNvSpPr>
            <p:nvPr/>
          </p:nvSpPr>
          <p:spPr bwMode="auto">
            <a:xfrm>
              <a:off x="5472138" y="2128907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Freeform 38"/>
            <p:cNvSpPr>
              <a:spLocks/>
            </p:cNvSpPr>
            <p:nvPr/>
          </p:nvSpPr>
          <p:spPr bwMode="auto">
            <a:xfrm>
              <a:off x="5415900" y="2295452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Freeform 48"/>
            <p:cNvSpPr>
              <a:spLocks/>
            </p:cNvSpPr>
            <p:nvPr/>
          </p:nvSpPr>
          <p:spPr bwMode="auto">
            <a:xfrm>
              <a:off x="6217760" y="2161299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Freeform 49"/>
            <p:cNvSpPr>
              <a:spLocks/>
            </p:cNvSpPr>
            <p:nvPr/>
          </p:nvSpPr>
          <p:spPr bwMode="auto">
            <a:xfrm>
              <a:off x="6295087" y="2179358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Freeform 50"/>
            <p:cNvSpPr>
              <a:spLocks/>
            </p:cNvSpPr>
            <p:nvPr/>
          </p:nvSpPr>
          <p:spPr bwMode="auto">
            <a:xfrm>
              <a:off x="6238849" y="2345903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32"/>
            <p:cNvSpPr>
              <a:spLocks/>
            </p:cNvSpPr>
            <p:nvPr/>
          </p:nvSpPr>
          <p:spPr bwMode="auto">
            <a:xfrm>
              <a:off x="5614264" y="2161299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Freeform 33"/>
            <p:cNvSpPr>
              <a:spLocks/>
            </p:cNvSpPr>
            <p:nvPr/>
          </p:nvSpPr>
          <p:spPr bwMode="auto">
            <a:xfrm>
              <a:off x="5691591" y="2179358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Freeform 34"/>
            <p:cNvSpPr>
              <a:spLocks/>
            </p:cNvSpPr>
            <p:nvPr/>
          </p:nvSpPr>
          <p:spPr bwMode="auto">
            <a:xfrm>
              <a:off x="5635353" y="2345903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4"/>
            <p:cNvSpPr>
              <a:spLocks/>
            </p:cNvSpPr>
            <p:nvPr/>
          </p:nvSpPr>
          <p:spPr bwMode="auto">
            <a:xfrm>
              <a:off x="5504538" y="1959496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Freeform 5"/>
            <p:cNvSpPr>
              <a:spLocks/>
            </p:cNvSpPr>
            <p:nvPr/>
          </p:nvSpPr>
          <p:spPr bwMode="auto">
            <a:xfrm>
              <a:off x="5581865" y="1977555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" name="Freeform 6"/>
            <p:cNvSpPr>
              <a:spLocks/>
            </p:cNvSpPr>
            <p:nvPr/>
          </p:nvSpPr>
          <p:spPr bwMode="auto">
            <a:xfrm>
              <a:off x="5525627" y="2144100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230646" y="3284984"/>
            <a:ext cx="40324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People of different cultures living together in one society.</a:t>
            </a:r>
          </a:p>
          <a:p>
            <a:endParaRPr lang="en-US" dirty="0"/>
          </a:p>
          <a:p>
            <a:r>
              <a:rPr lang="en-US" dirty="0" smtClean="0"/>
              <a:t>Remember – </a:t>
            </a:r>
          </a:p>
          <a:p>
            <a:endParaRPr lang="en-US" dirty="0"/>
          </a:p>
          <a:p>
            <a:r>
              <a:rPr lang="en-US" dirty="0" smtClean="0"/>
              <a:t>As humans we are individually different.</a:t>
            </a:r>
          </a:p>
          <a:p>
            <a:r>
              <a:rPr lang="en-US" dirty="0" smtClean="0"/>
              <a:t>Therefore, as human societies </a:t>
            </a:r>
            <a:r>
              <a:rPr lang="en-US" dirty="0" err="1" smtClean="0"/>
              <a:t>toom</a:t>
            </a:r>
            <a:r>
              <a:rPr lang="en-US" dirty="0" smtClean="0"/>
              <a:t> we are also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Defining “culture”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1835696" y="1527048"/>
            <a:ext cx="7128792" cy="4572000"/>
          </a:xfrm>
        </p:spPr>
        <p:txBody>
          <a:bodyPr>
            <a:noAutofit/>
          </a:bodyPr>
          <a:lstStyle/>
          <a:p>
            <a:r>
              <a:rPr lang="en-US" altLang="ja-JP" sz="1800" dirty="0" smtClean="0"/>
              <a:t>the act of developing the intellectual and moral faculties especially by education</a:t>
            </a:r>
          </a:p>
          <a:p>
            <a:r>
              <a:rPr lang="en-US" altLang="ja-JP" sz="1800" dirty="0" smtClean="0"/>
              <a:t>enlightenment and excellence of taste acquired by intellectual and aesthetic training</a:t>
            </a:r>
          </a:p>
          <a:p>
            <a:r>
              <a:rPr lang="en-US" altLang="ja-JP" sz="1800" dirty="0" smtClean="0"/>
              <a:t>acquaintance with and taste in fine arts, humanities, and broad aspects of science as distinguished from vocational and technical skills</a:t>
            </a:r>
          </a:p>
          <a:p>
            <a:r>
              <a:rPr lang="en-US" altLang="ja-JP" sz="1800" dirty="0" smtClean="0"/>
              <a:t>the integrated pattern of human knowledge, belief, and behavior that depends upon the capacity for learning and transmitting knowledge to succeeding generations</a:t>
            </a:r>
          </a:p>
          <a:p>
            <a:r>
              <a:rPr lang="en-US" altLang="ja-JP" sz="1800" dirty="0" smtClean="0"/>
              <a:t>the customary beliefs, social forms, and material traits of a racial, religious, or social group; also : the characteristic features of everyday existence shared by people in a place or time </a:t>
            </a:r>
          </a:p>
          <a:p>
            <a:r>
              <a:rPr lang="en-US" altLang="ja-JP" sz="1800" dirty="0" smtClean="0"/>
              <a:t>the set of shared attitudes, values, goals, and practices that characterizes an institution or organization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1556792"/>
            <a:ext cx="15841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Intellect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8384" y="2708920"/>
            <a:ext cx="15841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Knowledge in the arts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8384" y="3861048"/>
            <a:ext cx="15841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Belief and </a:t>
            </a:r>
            <a:r>
              <a:rPr lang="en-US" dirty="0" err="1" smtClean="0">
                <a:solidFill>
                  <a:schemeClr val="bg1"/>
                </a:solidFill>
              </a:rPr>
              <a:t>behaviour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8384" y="5013176"/>
            <a:ext cx="15841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Values and practices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1560" y="3861048"/>
            <a:ext cx="295232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Multicultural </a:t>
            </a:r>
          </a:p>
          <a:p>
            <a:pPr algn="ctr"/>
            <a:r>
              <a:rPr lang="en-US" sz="3200" dirty="0" smtClean="0"/>
              <a:t>Societies</a:t>
            </a:r>
            <a:endParaRPr lang="en-US" sz="3200" dirty="0"/>
          </a:p>
        </p:txBody>
      </p:sp>
      <p:grpSp>
        <p:nvGrpSpPr>
          <p:cNvPr id="5" name="Group 4"/>
          <p:cNvGrpSpPr/>
          <p:nvPr/>
        </p:nvGrpSpPr>
        <p:grpSpPr>
          <a:xfrm>
            <a:off x="971600" y="2003641"/>
            <a:ext cx="2304256" cy="1210816"/>
            <a:chOff x="4846179" y="1858595"/>
            <a:chExt cx="2304256" cy="1210816"/>
          </a:xfrm>
        </p:grpSpPr>
        <p:sp>
          <p:nvSpPr>
            <p:cNvPr id="6" name="Oval 2"/>
            <p:cNvSpPr>
              <a:spLocks noChangeArrowheads="1"/>
            </p:cNvSpPr>
            <p:nvPr/>
          </p:nvSpPr>
          <p:spPr bwMode="auto">
            <a:xfrm>
              <a:off x="4846179" y="2564904"/>
              <a:ext cx="2304256" cy="50450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6217760" y="1959496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6295087" y="1977555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6238849" y="2144100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5723991" y="1858595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5801318" y="1876654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5745080" y="2043199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5943444" y="1858595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020771" y="1876654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5964533" y="2043199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6108033" y="1959496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6185360" y="1977555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6129122" y="2144100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5833717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Freeform 25"/>
            <p:cNvSpPr>
              <a:spLocks/>
            </p:cNvSpPr>
            <p:nvPr/>
          </p:nvSpPr>
          <p:spPr bwMode="auto">
            <a:xfrm>
              <a:off x="5911044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Freeform 26"/>
            <p:cNvSpPr>
              <a:spLocks/>
            </p:cNvSpPr>
            <p:nvPr/>
          </p:nvSpPr>
          <p:spPr bwMode="auto">
            <a:xfrm>
              <a:off x="5854806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Freeform 28"/>
            <p:cNvSpPr>
              <a:spLocks/>
            </p:cNvSpPr>
            <p:nvPr/>
          </p:nvSpPr>
          <p:spPr bwMode="auto">
            <a:xfrm>
              <a:off x="5998307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29"/>
            <p:cNvSpPr>
              <a:spLocks/>
            </p:cNvSpPr>
            <p:nvPr/>
          </p:nvSpPr>
          <p:spPr bwMode="auto">
            <a:xfrm>
              <a:off x="6075634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>
              <a:off x="6019396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Freeform 40"/>
            <p:cNvSpPr>
              <a:spLocks/>
            </p:cNvSpPr>
            <p:nvPr/>
          </p:nvSpPr>
          <p:spPr bwMode="auto">
            <a:xfrm>
              <a:off x="5230222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Freeform 41"/>
            <p:cNvSpPr>
              <a:spLocks/>
            </p:cNvSpPr>
            <p:nvPr/>
          </p:nvSpPr>
          <p:spPr bwMode="auto">
            <a:xfrm>
              <a:off x="5307549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42"/>
            <p:cNvSpPr>
              <a:spLocks/>
            </p:cNvSpPr>
            <p:nvPr/>
          </p:nvSpPr>
          <p:spPr bwMode="auto">
            <a:xfrm>
              <a:off x="5251311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44"/>
            <p:cNvSpPr>
              <a:spLocks/>
            </p:cNvSpPr>
            <p:nvPr/>
          </p:nvSpPr>
          <p:spPr bwMode="auto">
            <a:xfrm>
              <a:off x="5888581" y="2211750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Freeform 45"/>
            <p:cNvSpPr>
              <a:spLocks/>
            </p:cNvSpPr>
            <p:nvPr/>
          </p:nvSpPr>
          <p:spPr bwMode="auto">
            <a:xfrm>
              <a:off x="5965908" y="2229809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Freeform 46"/>
            <p:cNvSpPr>
              <a:spLocks/>
            </p:cNvSpPr>
            <p:nvPr/>
          </p:nvSpPr>
          <p:spPr bwMode="auto">
            <a:xfrm>
              <a:off x="5909670" y="2396354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6437213" y="2009947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Freeform 53"/>
            <p:cNvSpPr>
              <a:spLocks/>
            </p:cNvSpPr>
            <p:nvPr/>
          </p:nvSpPr>
          <p:spPr bwMode="auto">
            <a:xfrm>
              <a:off x="6514540" y="2028006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Freeform 54"/>
            <p:cNvSpPr>
              <a:spLocks/>
            </p:cNvSpPr>
            <p:nvPr/>
          </p:nvSpPr>
          <p:spPr bwMode="auto">
            <a:xfrm>
              <a:off x="6458302" y="2194551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5394811" y="2110848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5472138" y="2128907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5415900" y="2295452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Freeform 48"/>
            <p:cNvSpPr>
              <a:spLocks/>
            </p:cNvSpPr>
            <p:nvPr/>
          </p:nvSpPr>
          <p:spPr bwMode="auto">
            <a:xfrm>
              <a:off x="6217760" y="2161299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Freeform 49"/>
            <p:cNvSpPr>
              <a:spLocks/>
            </p:cNvSpPr>
            <p:nvPr/>
          </p:nvSpPr>
          <p:spPr bwMode="auto">
            <a:xfrm>
              <a:off x="6295087" y="2179358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50"/>
            <p:cNvSpPr>
              <a:spLocks/>
            </p:cNvSpPr>
            <p:nvPr/>
          </p:nvSpPr>
          <p:spPr bwMode="auto">
            <a:xfrm>
              <a:off x="6238849" y="2345903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32"/>
            <p:cNvSpPr>
              <a:spLocks/>
            </p:cNvSpPr>
            <p:nvPr/>
          </p:nvSpPr>
          <p:spPr bwMode="auto">
            <a:xfrm>
              <a:off x="5614264" y="2161299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Freeform 33"/>
            <p:cNvSpPr>
              <a:spLocks/>
            </p:cNvSpPr>
            <p:nvPr/>
          </p:nvSpPr>
          <p:spPr bwMode="auto">
            <a:xfrm>
              <a:off x="5691591" y="2179358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34"/>
            <p:cNvSpPr>
              <a:spLocks/>
            </p:cNvSpPr>
            <p:nvPr/>
          </p:nvSpPr>
          <p:spPr bwMode="auto">
            <a:xfrm>
              <a:off x="5635353" y="2345903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4"/>
            <p:cNvSpPr>
              <a:spLocks/>
            </p:cNvSpPr>
            <p:nvPr/>
          </p:nvSpPr>
          <p:spPr bwMode="auto">
            <a:xfrm>
              <a:off x="5504538" y="1959496"/>
              <a:ext cx="304034" cy="794598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Freeform 5"/>
            <p:cNvSpPr>
              <a:spLocks/>
            </p:cNvSpPr>
            <p:nvPr/>
          </p:nvSpPr>
          <p:spPr bwMode="auto">
            <a:xfrm>
              <a:off x="5581865" y="1977555"/>
              <a:ext cx="123020" cy="14647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Freeform 6"/>
            <p:cNvSpPr>
              <a:spLocks/>
            </p:cNvSpPr>
            <p:nvPr/>
          </p:nvSpPr>
          <p:spPr bwMode="auto">
            <a:xfrm>
              <a:off x="5525627" y="2144100"/>
              <a:ext cx="251311" cy="583909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230646" y="1656929"/>
            <a:ext cx="40324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 is a natural </a:t>
            </a:r>
            <a:r>
              <a:rPr lang="en-US" sz="2400" i="1" u="sng" dirty="0" smtClean="0"/>
              <a:t>part </a:t>
            </a:r>
            <a:r>
              <a:rPr lang="en-US" sz="2400" dirty="0" smtClean="0"/>
              <a:t>of human societies</a:t>
            </a:r>
          </a:p>
          <a:p>
            <a:endParaRPr lang="en-US" sz="2400" i="1" u="sng" dirty="0"/>
          </a:p>
          <a:p>
            <a:r>
              <a:rPr lang="en-US" sz="2400" dirty="0" smtClean="0"/>
              <a:t>People moving from one place to another create multicultural societies</a:t>
            </a:r>
          </a:p>
          <a:p>
            <a:endParaRPr lang="en-US" sz="2400" dirty="0"/>
          </a:p>
          <a:p>
            <a:r>
              <a:rPr lang="en-US" sz="2400" dirty="0" smtClean="0"/>
              <a:t>There are, of course, positive and negative aspects of multicultural </a:t>
            </a:r>
            <a:r>
              <a:rPr lang="en-US" sz="2400" dirty="0" err="1" smtClean="0"/>
              <a:t>societes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4490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Contact me …	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kumimoji="1" lang="en-US" altLang="ja-JP" dirty="0" smtClean="0"/>
          </a:p>
          <a:p>
            <a:pPr algn="ctr">
              <a:buNone/>
            </a:pPr>
            <a:r>
              <a:rPr lang="en-US" altLang="ja-JP" sz="9600" dirty="0" smtClean="0"/>
              <a:t>gdrc.info/</a:t>
            </a:r>
            <a:r>
              <a:rPr lang="en-US" altLang="ja-JP" sz="9600" dirty="0" err="1" smtClean="0"/>
              <a:t>sms</a:t>
            </a:r>
            <a:endParaRPr lang="en-US" altLang="ja-JP" sz="9600" dirty="0" smtClean="0"/>
          </a:p>
          <a:p>
            <a:pPr algn="ctr">
              <a:buNone/>
            </a:pPr>
            <a:endParaRPr kumimoji="1" lang="en-US" altLang="ja-JP" dirty="0" smtClean="0"/>
          </a:p>
          <a:p>
            <a:pPr algn="ctr">
              <a:buNone/>
            </a:pPr>
            <a:r>
              <a:rPr lang="en-US" altLang="ja-JP" dirty="0" smtClean="0"/>
              <a:t>Prof. Hari </a:t>
            </a:r>
            <a:r>
              <a:rPr lang="en-US" altLang="ja-JP" dirty="0" err="1" smtClean="0"/>
              <a:t>Srinivas</a:t>
            </a:r>
            <a:endParaRPr lang="en-US" altLang="ja-JP" dirty="0" smtClean="0"/>
          </a:p>
          <a:p>
            <a:pPr algn="ctr">
              <a:buNone/>
            </a:pPr>
            <a:r>
              <a:rPr kumimoji="1" lang="en-US" altLang="ja-JP" dirty="0" smtClean="0"/>
              <a:t>Room: I-312</a:t>
            </a:r>
          </a:p>
          <a:p>
            <a:pPr algn="ctr">
              <a:buNone/>
            </a:pPr>
            <a:r>
              <a:rPr lang="en-US" altLang="ja-JP" dirty="0" smtClean="0"/>
              <a:t>Tel: 079-565-7406</a:t>
            </a:r>
            <a:endParaRPr kumimoji="1" lang="en-US" altLang="ja-JP" dirty="0" smtClean="0"/>
          </a:p>
          <a:p>
            <a:pPr algn="ctr">
              <a:buNone/>
            </a:pPr>
            <a:r>
              <a:rPr lang="en-US" altLang="ja-JP" dirty="0" smtClean="0"/>
              <a:t>Email: hari.srinivas@kwansei.ac.jp</a:t>
            </a:r>
            <a:endParaRPr kumimoji="1" lang="en-US" altLang="ja-JP" dirty="0" smtClean="0"/>
          </a:p>
          <a:p>
            <a:pPr algn="ctr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ホームベース 65"/>
          <p:cNvSpPr/>
          <p:nvPr/>
        </p:nvSpPr>
        <p:spPr>
          <a:xfrm>
            <a:off x="611560" y="299695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爆発 2 68"/>
          <p:cNvSpPr/>
          <p:nvPr/>
        </p:nvSpPr>
        <p:spPr>
          <a:xfrm>
            <a:off x="1259632" y="2924944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ホームベース 63"/>
          <p:cNvSpPr/>
          <p:nvPr/>
        </p:nvSpPr>
        <p:spPr>
          <a:xfrm>
            <a:off x="611560" y="155679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Levels of Culture</a:t>
            </a:r>
            <a:endParaRPr kumimoji="1" lang="ja-JP" altLang="en-US" dirty="0"/>
          </a:p>
        </p:txBody>
      </p:sp>
      <p:sp>
        <p:nvSpPr>
          <p:cNvPr id="9" name="Oval 2"/>
          <p:cNvSpPr>
            <a:spLocks noChangeArrowheads="1"/>
          </p:cNvSpPr>
          <p:nvPr/>
        </p:nvSpPr>
        <p:spPr bwMode="auto">
          <a:xfrm>
            <a:off x="755576" y="3775269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2127157" y="3169861"/>
            <a:ext cx="304034" cy="794598"/>
            <a:chOff x="2806" y="1980"/>
            <a:chExt cx="173" cy="396"/>
          </a:xfrm>
        </p:grpSpPr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633388" y="3068960"/>
            <a:ext cx="304034" cy="794598"/>
            <a:chOff x="2806" y="1980"/>
            <a:chExt cx="173" cy="396"/>
          </a:xfrm>
        </p:grpSpPr>
        <p:sp>
          <p:nvSpPr>
            <p:cNvPr id="53" name="Freeform 1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Freeform 1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1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1852841" y="3068960"/>
            <a:ext cx="304034" cy="794598"/>
            <a:chOff x="2806" y="1980"/>
            <a:chExt cx="173" cy="396"/>
          </a:xfrm>
        </p:grpSpPr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2017430" y="3169861"/>
            <a:ext cx="304034" cy="794598"/>
            <a:chOff x="2806" y="1980"/>
            <a:chExt cx="173" cy="396"/>
          </a:xfrm>
        </p:grpSpPr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1743114" y="3220312"/>
            <a:ext cx="304034" cy="794598"/>
            <a:chOff x="2806" y="1980"/>
            <a:chExt cx="173" cy="396"/>
          </a:xfrm>
        </p:grpSpPr>
        <p:sp>
          <p:nvSpPr>
            <p:cNvPr id="44" name="Freeform 2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Freeform 2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Freeform 2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1907704" y="3220312"/>
            <a:ext cx="304034" cy="794598"/>
            <a:chOff x="2806" y="1980"/>
            <a:chExt cx="173" cy="396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7" name="Group 39"/>
          <p:cNvGrpSpPr>
            <a:grpSpLocks/>
          </p:cNvGrpSpPr>
          <p:nvPr/>
        </p:nvGrpSpPr>
        <p:grpSpPr bwMode="auto">
          <a:xfrm>
            <a:off x="1139619" y="3220312"/>
            <a:ext cx="304034" cy="794598"/>
            <a:chOff x="2806" y="1980"/>
            <a:chExt cx="173" cy="396"/>
          </a:xfrm>
        </p:grpSpPr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8" name="Group 43"/>
          <p:cNvGrpSpPr>
            <a:grpSpLocks/>
          </p:cNvGrpSpPr>
          <p:nvPr/>
        </p:nvGrpSpPr>
        <p:grpSpPr bwMode="auto">
          <a:xfrm>
            <a:off x="1797978" y="3422115"/>
            <a:ext cx="304034" cy="794598"/>
            <a:chOff x="2806" y="1980"/>
            <a:chExt cx="173" cy="396"/>
          </a:xfrm>
        </p:grpSpPr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9" name="Group 51"/>
          <p:cNvGrpSpPr>
            <a:grpSpLocks/>
          </p:cNvGrpSpPr>
          <p:nvPr/>
        </p:nvGrpSpPr>
        <p:grpSpPr bwMode="auto">
          <a:xfrm>
            <a:off x="2346610" y="3220312"/>
            <a:ext cx="304034" cy="794598"/>
            <a:chOff x="2806" y="1980"/>
            <a:chExt cx="173" cy="396"/>
          </a:xfrm>
        </p:grpSpPr>
        <p:sp>
          <p:nvSpPr>
            <p:cNvPr id="32" name="Freeform 5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Freeform 5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5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" name="Group 35"/>
          <p:cNvGrpSpPr>
            <a:grpSpLocks/>
          </p:cNvGrpSpPr>
          <p:nvPr/>
        </p:nvGrpSpPr>
        <p:grpSpPr bwMode="auto">
          <a:xfrm>
            <a:off x="1304208" y="3321213"/>
            <a:ext cx="304034" cy="794598"/>
            <a:chOff x="2806" y="1980"/>
            <a:chExt cx="173" cy="396"/>
          </a:xfrm>
        </p:grpSpPr>
        <p:sp>
          <p:nvSpPr>
            <p:cNvPr id="29" name="Freeform 3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Freeform 3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3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" name="Group 47"/>
          <p:cNvGrpSpPr>
            <a:grpSpLocks/>
          </p:cNvGrpSpPr>
          <p:nvPr/>
        </p:nvGrpSpPr>
        <p:grpSpPr bwMode="auto">
          <a:xfrm>
            <a:off x="2127157" y="3371664"/>
            <a:ext cx="304034" cy="794598"/>
            <a:chOff x="2806" y="1980"/>
            <a:chExt cx="173" cy="396"/>
          </a:xfrm>
        </p:grpSpPr>
        <p:sp>
          <p:nvSpPr>
            <p:cNvPr id="26" name="Freeform 4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4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5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" name="Group 31"/>
          <p:cNvGrpSpPr>
            <a:grpSpLocks/>
          </p:cNvGrpSpPr>
          <p:nvPr/>
        </p:nvGrpSpPr>
        <p:grpSpPr bwMode="auto">
          <a:xfrm>
            <a:off x="1523661" y="3371664"/>
            <a:ext cx="304034" cy="794598"/>
            <a:chOff x="2806" y="1980"/>
            <a:chExt cx="173" cy="396"/>
          </a:xfrm>
        </p:grpSpPr>
        <p:sp>
          <p:nvSpPr>
            <p:cNvPr id="23" name="Freeform 3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Freeform 3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5" name="Oval 2"/>
          <p:cNvSpPr>
            <a:spLocks noChangeArrowheads="1"/>
          </p:cNvSpPr>
          <p:nvPr/>
        </p:nvSpPr>
        <p:spPr bwMode="auto">
          <a:xfrm>
            <a:off x="827584" y="2348880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" name="ホームベース 66"/>
          <p:cNvSpPr/>
          <p:nvPr/>
        </p:nvSpPr>
        <p:spPr>
          <a:xfrm>
            <a:off x="611560" y="4509120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爆発 2 67"/>
          <p:cNvSpPr/>
          <p:nvPr/>
        </p:nvSpPr>
        <p:spPr>
          <a:xfrm>
            <a:off x="1403648" y="1412776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1763688" y="1628800"/>
            <a:ext cx="432048" cy="1152128"/>
            <a:chOff x="2806" y="1980"/>
            <a:chExt cx="173" cy="396"/>
          </a:xfrm>
        </p:grpSpPr>
        <p:sp>
          <p:nvSpPr>
            <p:cNvPr id="5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1413935" y="3169861"/>
            <a:ext cx="304034" cy="794598"/>
            <a:chOff x="2806" y="1980"/>
            <a:chExt cx="173" cy="396"/>
          </a:xfrm>
        </p:grpSpPr>
        <p:sp>
          <p:nvSpPr>
            <p:cNvPr id="59" name="Freeform 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Freeform 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70" name="爆発 2 69"/>
          <p:cNvSpPr/>
          <p:nvPr/>
        </p:nvSpPr>
        <p:spPr>
          <a:xfrm>
            <a:off x="1043608" y="4437112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3" name="Picture 2" descr="C:\Documents and Settings\GDRC\Local Settings\Temporary Internet Files\Content.IE5\FPG2HPCM\MC9004247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581128"/>
            <a:ext cx="1248544" cy="1244020"/>
          </a:xfrm>
          <a:prstGeom prst="rect">
            <a:avLst/>
          </a:prstGeom>
          <a:noFill/>
        </p:spPr>
      </p:pic>
      <p:sp>
        <p:nvSpPr>
          <p:cNvPr id="71" name="テキスト ボックス 70"/>
          <p:cNvSpPr txBox="1"/>
          <p:nvPr/>
        </p:nvSpPr>
        <p:spPr>
          <a:xfrm>
            <a:off x="4067944" y="191683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 “cultured” person: Culture at the level of an individual</a:t>
            </a:r>
            <a:endParaRPr kumimoji="1"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067944" y="3212976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 Culture of a society: Understanding culture as a part of a group of individuals,  a community, or a society 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067944" y="472514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 Culture of a global society – of humanity as a whole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ホームベース 3"/>
          <p:cNvSpPr/>
          <p:nvPr/>
        </p:nvSpPr>
        <p:spPr>
          <a:xfrm>
            <a:off x="611560" y="299695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爆発 2 4"/>
          <p:cNvSpPr/>
          <p:nvPr/>
        </p:nvSpPr>
        <p:spPr>
          <a:xfrm>
            <a:off x="1259632" y="2924944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ホームベース 5"/>
          <p:cNvSpPr/>
          <p:nvPr/>
        </p:nvSpPr>
        <p:spPr>
          <a:xfrm>
            <a:off x="611560" y="155679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755576" y="3775269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27157" y="3169861"/>
            <a:ext cx="304034" cy="794598"/>
            <a:chOff x="2806" y="1980"/>
            <a:chExt cx="173" cy="396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633388" y="3068960"/>
            <a:ext cx="304034" cy="794598"/>
            <a:chOff x="2806" y="1980"/>
            <a:chExt cx="173" cy="396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852841" y="3068960"/>
            <a:ext cx="304034" cy="794598"/>
            <a:chOff x="2806" y="1980"/>
            <a:chExt cx="173" cy="396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2017430" y="3169861"/>
            <a:ext cx="304034" cy="794598"/>
            <a:chOff x="2806" y="1980"/>
            <a:chExt cx="173" cy="396"/>
          </a:xfrm>
        </p:grpSpPr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1743114" y="3220312"/>
            <a:ext cx="304034" cy="794598"/>
            <a:chOff x="2806" y="1980"/>
            <a:chExt cx="173" cy="396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907704" y="3220312"/>
            <a:ext cx="304034" cy="794598"/>
            <a:chOff x="2806" y="1980"/>
            <a:chExt cx="173" cy="396"/>
          </a:xfrm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1139619" y="3220312"/>
            <a:ext cx="304034" cy="794598"/>
            <a:chOff x="2806" y="1980"/>
            <a:chExt cx="173" cy="396"/>
          </a:xfrm>
        </p:grpSpPr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6" name="Group 43"/>
          <p:cNvGrpSpPr>
            <a:grpSpLocks/>
          </p:cNvGrpSpPr>
          <p:nvPr/>
        </p:nvGrpSpPr>
        <p:grpSpPr bwMode="auto">
          <a:xfrm>
            <a:off x="1797978" y="3422115"/>
            <a:ext cx="304034" cy="794598"/>
            <a:chOff x="2806" y="1980"/>
            <a:chExt cx="173" cy="396"/>
          </a:xfrm>
        </p:grpSpPr>
        <p:sp>
          <p:nvSpPr>
            <p:cNvPr id="37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0" name="Group 51"/>
          <p:cNvGrpSpPr>
            <a:grpSpLocks/>
          </p:cNvGrpSpPr>
          <p:nvPr/>
        </p:nvGrpSpPr>
        <p:grpSpPr bwMode="auto">
          <a:xfrm>
            <a:off x="2346610" y="3220312"/>
            <a:ext cx="304034" cy="794598"/>
            <a:chOff x="2806" y="1980"/>
            <a:chExt cx="173" cy="396"/>
          </a:xfrm>
        </p:grpSpPr>
        <p:sp>
          <p:nvSpPr>
            <p:cNvPr id="41" name="Freeform 5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5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5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4" name="Group 35"/>
          <p:cNvGrpSpPr>
            <a:grpSpLocks/>
          </p:cNvGrpSpPr>
          <p:nvPr/>
        </p:nvGrpSpPr>
        <p:grpSpPr bwMode="auto">
          <a:xfrm>
            <a:off x="1304208" y="3321213"/>
            <a:ext cx="304034" cy="794598"/>
            <a:chOff x="2806" y="1980"/>
            <a:chExt cx="173" cy="396"/>
          </a:xfrm>
        </p:grpSpPr>
        <p:sp>
          <p:nvSpPr>
            <p:cNvPr id="45" name="Freeform 3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2127157" y="3371664"/>
            <a:ext cx="304034" cy="794598"/>
            <a:chOff x="2806" y="1980"/>
            <a:chExt cx="173" cy="396"/>
          </a:xfrm>
        </p:grpSpPr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2" name="Group 31"/>
          <p:cNvGrpSpPr>
            <a:grpSpLocks/>
          </p:cNvGrpSpPr>
          <p:nvPr/>
        </p:nvGrpSpPr>
        <p:grpSpPr bwMode="auto">
          <a:xfrm>
            <a:off x="1523661" y="3371664"/>
            <a:ext cx="304034" cy="794598"/>
            <a:chOff x="2806" y="1980"/>
            <a:chExt cx="173" cy="396"/>
          </a:xfrm>
        </p:grpSpPr>
        <p:sp>
          <p:nvSpPr>
            <p:cNvPr id="53" name="Freeform 3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Freeform 3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3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6" name="Oval 2"/>
          <p:cNvSpPr>
            <a:spLocks noChangeArrowheads="1"/>
          </p:cNvSpPr>
          <p:nvPr/>
        </p:nvSpPr>
        <p:spPr bwMode="auto">
          <a:xfrm>
            <a:off x="827584" y="2348880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ホームベース 56"/>
          <p:cNvSpPr/>
          <p:nvPr/>
        </p:nvSpPr>
        <p:spPr>
          <a:xfrm>
            <a:off x="611560" y="4509120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爆発 2 57"/>
          <p:cNvSpPr/>
          <p:nvPr/>
        </p:nvSpPr>
        <p:spPr>
          <a:xfrm>
            <a:off x="1403648" y="1412776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9" name="Group 43"/>
          <p:cNvGrpSpPr>
            <a:grpSpLocks/>
          </p:cNvGrpSpPr>
          <p:nvPr/>
        </p:nvGrpSpPr>
        <p:grpSpPr bwMode="auto">
          <a:xfrm>
            <a:off x="1763688" y="1628800"/>
            <a:ext cx="432048" cy="1152128"/>
            <a:chOff x="2806" y="1980"/>
            <a:chExt cx="173" cy="396"/>
          </a:xfrm>
        </p:grpSpPr>
        <p:sp>
          <p:nvSpPr>
            <p:cNvPr id="60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3" name="Group 3"/>
          <p:cNvGrpSpPr>
            <a:grpSpLocks/>
          </p:cNvGrpSpPr>
          <p:nvPr/>
        </p:nvGrpSpPr>
        <p:grpSpPr bwMode="auto">
          <a:xfrm>
            <a:off x="1413935" y="3169861"/>
            <a:ext cx="304034" cy="794598"/>
            <a:chOff x="2806" y="1980"/>
            <a:chExt cx="173" cy="396"/>
          </a:xfrm>
        </p:grpSpPr>
        <p:sp>
          <p:nvSpPr>
            <p:cNvPr id="64" name="Freeform 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7" name="爆発 2 66"/>
          <p:cNvSpPr/>
          <p:nvPr/>
        </p:nvSpPr>
        <p:spPr>
          <a:xfrm>
            <a:off x="1043608" y="4437112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8" name="Picture 2" descr="C:\Documents and Settings\GDRC\Local Settings\Temporary Internet Files\Content.IE5\FPG2HPCM\MC9004247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581128"/>
            <a:ext cx="1248544" cy="1244020"/>
          </a:xfrm>
          <a:prstGeom prst="rect">
            <a:avLst/>
          </a:prstGeom>
          <a:noFill/>
        </p:spPr>
      </p:pic>
      <p:sp>
        <p:nvSpPr>
          <p:cNvPr id="69" name="角丸四角形吹き出し 68"/>
          <p:cNvSpPr/>
          <p:nvPr/>
        </p:nvSpPr>
        <p:spPr>
          <a:xfrm>
            <a:off x="4788024" y="1700808"/>
            <a:ext cx="3744416" cy="4176464"/>
          </a:xfrm>
          <a:prstGeom prst="wedgeRoundRectCallout">
            <a:avLst>
              <a:gd name="adj1" fmla="val -69674"/>
              <a:gd name="adj2" fmla="val -37497"/>
              <a:gd name="adj3" fmla="val 16667"/>
            </a:avLst>
          </a:prstGeom>
          <a:solidFill>
            <a:srgbClr val="FFC00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Culture at the level of a single individual defines that person’s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behaviour</a:t>
            </a:r>
            <a:r>
              <a:rPr kumimoji="1" lang="en-US" altLang="ja-JP" dirty="0" smtClean="0">
                <a:solidFill>
                  <a:schemeClr val="tx1"/>
                </a:solidFill>
              </a:rPr>
              <a:t>, values, ethics and morality.</a:t>
            </a: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It is indeed the characteristics of that person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0" name="タイトル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1" lang="en-US" altLang="ja-JP" dirty="0" smtClean="0"/>
              <a:t>Levels of Culture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ホームベース 3"/>
          <p:cNvSpPr/>
          <p:nvPr/>
        </p:nvSpPr>
        <p:spPr>
          <a:xfrm>
            <a:off x="611560" y="299695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爆発 2 4"/>
          <p:cNvSpPr/>
          <p:nvPr/>
        </p:nvSpPr>
        <p:spPr>
          <a:xfrm>
            <a:off x="1259632" y="2924944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ホームベース 5"/>
          <p:cNvSpPr/>
          <p:nvPr/>
        </p:nvSpPr>
        <p:spPr>
          <a:xfrm>
            <a:off x="611560" y="155679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755576" y="3775269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27157" y="3169861"/>
            <a:ext cx="304034" cy="794598"/>
            <a:chOff x="2806" y="1980"/>
            <a:chExt cx="173" cy="396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633388" y="3068960"/>
            <a:ext cx="304034" cy="794598"/>
            <a:chOff x="2806" y="1980"/>
            <a:chExt cx="173" cy="396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852841" y="3068960"/>
            <a:ext cx="304034" cy="794598"/>
            <a:chOff x="2806" y="1980"/>
            <a:chExt cx="173" cy="396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2017430" y="3169861"/>
            <a:ext cx="304034" cy="794598"/>
            <a:chOff x="2806" y="1980"/>
            <a:chExt cx="173" cy="396"/>
          </a:xfrm>
        </p:grpSpPr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1743114" y="3220312"/>
            <a:ext cx="304034" cy="794598"/>
            <a:chOff x="2806" y="1980"/>
            <a:chExt cx="173" cy="396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907704" y="3220312"/>
            <a:ext cx="304034" cy="794598"/>
            <a:chOff x="2806" y="1980"/>
            <a:chExt cx="173" cy="396"/>
          </a:xfrm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1139619" y="3220312"/>
            <a:ext cx="304034" cy="794598"/>
            <a:chOff x="2806" y="1980"/>
            <a:chExt cx="173" cy="396"/>
          </a:xfrm>
        </p:grpSpPr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6" name="Group 43"/>
          <p:cNvGrpSpPr>
            <a:grpSpLocks/>
          </p:cNvGrpSpPr>
          <p:nvPr/>
        </p:nvGrpSpPr>
        <p:grpSpPr bwMode="auto">
          <a:xfrm>
            <a:off x="1797978" y="3422115"/>
            <a:ext cx="304034" cy="794598"/>
            <a:chOff x="2806" y="1980"/>
            <a:chExt cx="173" cy="396"/>
          </a:xfrm>
        </p:grpSpPr>
        <p:sp>
          <p:nvSpPr>
            <p:cNvPr id="37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0" name="Group 51"/>
          <p:cNvGrpSpPr>
            <a:grpSpLocks/>
          </p:cNvGrpSpPr>
          <p:nvPr/>
        </p:nvGrpSpPr>
        <p:grpSpPr bwMode="auto">
          <a:xfrm>
            <a:off x="2346610" y="3220312"/>
            <a:ext cx="304034" cy="794598"/>
            <a:chOff x="2806" y="1980"/>
            <a:chExt cx="173" cy="396"/>
          </a:xfrm>
        </p:grpSpPr>
        <p:sp>
          <p:nvSpPr>
            <p:cNvPr id="41" name="Freeform 5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5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5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4" name="Group 35"/>
          <p:cNvGrpSpPr>
            <a:grpSpLocks/>
          </p:cNvGrpSpPr>
          <p:nvPr/>
        </p:nvGrpSpPr>
        <p:grpSpPr bwMode="auto">
          <a:xfrm>
            <a:off x="1304208" y="3321213"/>
            <a:ext cx="304034" cy="794598"/>
            <a:chOff x="2806" y="1980"/>
            <a:chExt cx="173" cy="396"/>
          </a:xfrm>
        </p:grpSpPr>
        <p:sp>
          <p:nvSpPr>
            <p:cNvPr id="45" name="Freeform 3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2127157" y="3371664"/>
            <a:ext cx="304034" cy="794598"/>
            <a:chOff x="2806" y="1980"/>
            <a:chExt cx="173" cy="396"/>
          </a:xfrm>
        </p:grpSpPr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2" name="Group 31"/>
          <p:cNvGrpSpPr>
            <a:grpSpLocks/>
          </p:cNvGrpSpPr>
          <p:nvPr/>
        </p:nvGrpSpPr>
        <p:grpSpPr bwMode="auto">
          <a:xfrm>
            <a:off x="1523661" y="3371664"/>
            <a:ext cx="304034" cy="794598"/>
            <a:chOff x="2806" y="1980"/>
            <a:chExt cx="173" cy="396"/>
          </a:xfrm>
        </p:grpSpPr>
        <p:sp>
          <p:nvSpPr>
            <p:cNvPr id="53" name="Freeform 3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Freeform 3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3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6" name="Oval 2"/>
          <p:cNvSpPr>
            <a:spLocks noChangeArrowheads="1"/>
          </p:cNvSpPr>
          <p:nvPr/>
        </p:nvSpPr>
        <p:spPr bwMode="auto">
          <a:xfrm>
            <a:off x="827584" y="2348880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ホームベース 56"/>
          <p:cNvSpPr/>
          <p:nvPr/>
        </p:nvSpPr>
        <p:spPr>
          <a:xfrm>
            <a:off x="611560" y="4509120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爆発 2 57"/>
          <p:cNvSpPr/>
          <p:nvPr/>
        </p:nvSpPr>
        <p:spPr>
          <a:xfrm>
            <a:off x="1403648" y="1412776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9" name="Group 43"/>
          <p:cNvGrpSpPr>
            <a:grpSpLocks/>
          </p:cNvGrpSpPr>
          <p:nvPr/>
        </p:nvGrpSpPr>
        <p:grpSpPr bwMode="auto">
          <a:xfrm>
            <a:off x="1763688" y="1628800"/>
            <a:ext cx="432048" cy="1152128"/>
            <a:chOff x="2806" y="1980"/>
            <a:chExt cx="173" cy="396"/>
          </a:xfrm>
        </p:grpSpPr>
        <p:sp>
          <p:nvSpPr>
            <p:cNvPr id="60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3" name="Group 3"/>
          <p:cNvGrpSpPr>
            <a:grpSpLocks/>
          </p:cNvGrpSpPr>
          <p:nvPr/>
        </p:nvGrpSpPr>
        <p:grpSpPr bwMode="auto">
          <a:xfrm>
            <a:off x="1413935" y="3169861"/>
            <a:ext cx="304034" cy="794598"/>
            <a:chOff x="2806" y="1980"/>
            <a:chExt cx="173" cy="396"/>
          </a:xfrm>
        </p:grpSpPr>
        <p:sp>
          <p:nvSpPr>
            <p:cNvPr id="64" name="Freeform 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7" name="爆発 2 66"/>
          <p:cNvSpPr/>
          <p:nvPr/>
        </p:nvSpPr>
        <p:spPr>
          <a:xfrm>
            <a:off x="1043608" y="4437112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8" name="Picture 2" descr="C:\Documents and Settings\GDRC\Local Settings\Temporary Internet Files\Content.IE5\FPG2HPCM\MC9004247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581128"/>
            <a:ext cx="1248544" cy="1244020"/>
          </a:xfrm>
          <a:prstGeom prst="rect">
            <a:avLst/>
          </a:prstGeom>
          <a:noFill/>
        </p:spPr>
      </p:pic>
      <p:sp>
        <p:nvSpPr>
          <p:cNvPr id="69" name="角丸四角形吹き出し 68"/>
          <p:cNvSpPr/>
          <p:nvPr/>
        </p:nvSpPr>
        <p:spPr>
          <a:xfrm>
            <a:off x="4788024" y="1700808"/>
            <a:ext cx="3744416" cy="4176464"/>
          </a:xfrm>
          <a:prstGeom prst="wedgeRoundRectCallout">
            <a:avLst>
              <a:gd name="adj1" fmla="val -69439"/>
              <a:gd name="adj2" fmla="val -2340"/>
              <a:gd name="adj3" fmla="val 16667"/>
            </a:avLst>
          </a:prstGeom>
          <a:solidFill>
            <a:srgbClr val="FFC00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Culture at the level of a community or society is defined by how the individuals in that community/society interact with each other, and the media that they use for the purpose.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0" name="タイトル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1" lang="en-US" altLang="ja-JP" dirty="0" smtClean="0"/>
              <a:t>Levels of Culture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ホームベース 3"/>
          <p:cNvSpPr/>
          <p:nvPr/>
        </p:nvSpPr>
        <p:spPr>
          <a:xfrm>
            <a:off x="611560" y="299695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爆発 2 4"/>
          <p:cNvSpPr/>
          <p:nvPr/>
        </p:nvSpPr>
        <p:spPr>
          <a:xfrm>
            <a:off x="1259632" y="2924944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ホームベース 5"/>
          <p:cNvSpPr/>
          <p:nvPr/>
        </p:nvSpPr>
        <p:spPr>
          <a:xfrm>
            <a:off x="611560" y="1556792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755576" y="3775269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27157" y="3169861"/>
            <a:ext cx="304034" cy="794598"/>
            <a:chOff x="2806" y="1980"/>
            <a:chExt cx="173" cy="396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633388" y="3068960"/>
            <a:ext cx="304034" cy="794598"/>
            <a:chOff x="2806" y="1980"/>
            <a:chExt cx="173" cy="396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852841" y="3068960"/>
            <a:ext cx="304034" cy="794598"/>
            <a:chOff x="2806" y="1980"/>
            <a:chExt cx="173" cy="396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2017430" y="3169861"/>
            <a:ext cx="304034" cy="794598"/>
            <a:chOff x="2806" y="1980"/>
            <a:chExt cx="173" cy="396"/>
          </a:xfrm>
        </p:grpSpPr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1743114" y="3220312"/>
            <a:ext cx="304034" cy="794598"/>
            <a:chOff x="2806" y="1980"/>
            <a:chExt cx="173" cy="396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907704" y="3220312"/>
            <a:ext cx="304034" cy="794598"/>
            <a:chOff x="2806" y="1980"/>
            <a:chExt cx="173" cy="396"/>
          </a:xfrm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1139619" y="3220312"/>
            <a:ext cx="304034" cy="794598"/>
            <a:chOff x="2806" y="1980"/>
            <a:chExt cx="173" cy="396"/>
          </a:xfrm>
        </p:grpSpPr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6" name="Group 43"/>
          <p:cNvGrpSpPr>
            <a:grpSpLocks/>
          </p:cNvGrpSpPr>
          <p:nvPr/>
        </p:nvGrpSpPr>
        <p:grpSpPr bwMode="auto">
          <a:xfrm>
            <a:off x="1797978" y="3422115"/>
            <a:ext cx="304034" cy="794598"/>
            <a:chOff x="2806" y="1980"/>
            <a:chExt cx="173" cy="396"/>
          </a:xfrm>
        </p:grpSpPr>
        <p:sp>
          <p:nvSpPr>
            <p:cNvPr id="37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0" name="Group 51"/>
          <p:cNvGrpSpPr>
            <a:grpSpLocks/>
          </p:cNvGrpSpPr>
          <p:nvPr/>
        </p:nvGrpSpPr>
        <p:grpSpPr bwMode="auto">
          <a:xfrm>
            <a:off x="2346610" y="3220312"/>
            <a:ext cx="304034" cy="794598"/>
            <a:chOff x="2806" y="1980"/>
            <a:chExt cx="173" cy="396"/>
          </a:xfrm>
        </p:grpSpPr>
        <p:sp>
          <p:nvSpPr>
            <p:cNvPr id="41" name="Freeform 5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5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5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4" name="Group 35"/>
          <p:cNvGrpSpPr>
            <a:grpSpLocks/>
          </p:cNvGrpSpPr>
          <p:nvPr/>
        </p:nvGrpSpPr>
        <p:grpSpPr bwMode="auto">
          <a:xfrm>
            <a:off x="1304208" y="3321213"/>
            <a:ext cx="304034" cy="794598"/>
            <a:chOff x="2806" y="1980"/>
            <a:chExt cx="173" cy="396"/>
          </a:xfrm>
        </p:grpSpPr>
        <p:sp>
          <p:nvSpPr>
            <p:cNvPr id="45" name="Freeform 36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2127157" y="3371664"/>
            <a:ext cx="304034" cy="794598"/>
            <a:chOff x="2806" y="1980"/>
            <a:chExt cx="173" cy="396"/>
          </a:xfrm>
        </p:grpSpPr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2" name="Group 31"/>
          <p:cNvGrpSpPr>
            <a:grpSpLocks/>
          </p:cNvGrpSpPr>
          <p:nvPr/>
        </p:nvGrpSpPr>
        <p:grpSpPr bwMode="auto">
          <a:xfrm>
            <a:off x="1523661" y="3371664"/>
            <a:ext cx="304034" cy="794598"/>
            <a:chOff x="2806" y="1980"/>
            <a:chExt cx="173" cy="396"/>
          </a:xfrm>
        </p:grpSpPr>
        <p:sp>
          <p:nvSpPr>
            <p:cNvPr id="53" name="Freeform 32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Freeform 33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34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6" name="Oval 2"/>
          <p:cNvSpPr>
            <a:spLocks noChangeArrowheads="1"/>
          </p:cNvSpPr>
          <p:nvPr/>
        </p:nvSpPr>
        <p:spPr bwMode="auto">
          <a:xfrm>
            <a:off x="827584" y="2348880"/>
            <a:ext cx="2304256" cy="50450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ホームベース 56"/>
          <p:cNvSpPr/>
          <p:nvPr/>
        </p:nvSpPr>
        <p:spPr>
          <a:xfrm>
            <a:off x="611560" y="4509120"/>
            <a:ext cx="3456384" cy="1368152"/>
          </a:xfrm>
          <a:prstGeom prst="homePlate">
            <a:avLst/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爆発 2 57"/>
          <p:cNvSpPr/>
          <p:nvPr/>
        </p:nvSpPr>
        <p:spPr>
          <a:xfrm>
            <a:off x="1403648" y="1412776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9" name="Group 43"/>
          <p:cNvGrpSpPr>
            <a:grpSpLocks/>
          </p:cNvGrpSpPr>
          <p:nvPr/>
        </p:nvGrpSpPr>
        <p:grpSpPr bwMode="auto">
          <a:xfrm>
            <a:off x="1763688" y="1628800"/>
            <a:ext cx="432048" cy="1152128"/>
            <a:chOff x="2806" y="1980"/>
            <a:chExt cx="173" cy="396"/>
          </a:xfrm>
        </p:grpSpPr>
        <p:sp>
          <p:nvSpPr>
            <p:cNvPr id="60" name="Freeform 4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4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Freeform 4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3" name="Group 3"/>
          <p:cNvGrpSpPr>
            <a:grpSpLocks/>
          </p:cNvGrpSpPr>
          <p:nvPr/>
        </p:nvGrpSpPr>
        <p:grpSpPr bwMode="auto">
          <a:xfrm>
            <a:off x="1413935" y="3169861"/>
            <a:ext cx="304034" cy="794598"/>
            <a:chOff x="2806" y="1980"/>
            <a:chExt cx="173" cy="396"/>
          </a:xfrm>
        </p:grpSpPr>
        <p:sp>
          <p:nvSpPr>
            <p:cNvPr id="64" name="Freeform 4"/>
            <p:cNvSpPr>
              <a:spLocks/>
            </p:cNvSpPr>
            <p:nvPr/>
          </p:nvSpPr>
          <p:spPr bwMode="auto">
            <a:xfrm>
              <a:off x="2806" y="1980"/>
              <a:ext cx="173" cy="396"/>
            </a:xfrm>
            <a:custGeom>
              <a:avLst/>
              <a:gdLst/>
              <a:ahLst/>
              <a:cxnLst>
                <a:cxn ang="0">
                  <a:pos x="347" y="464"/>
                </a:cxn>
                <a:cxn ang="0">
                  <a:pos x="317" y="354"/>
                </a:cxn>
                <a:cxn ang="0">
                  <a:pos x="323" y="242"/>
                </a:cxn>
                <a:cxn ang="0">
                  <a:pos x="286" y="200"/>
                </a:cxn>
                <a:cxn ang="0">
                  <a:pos x="204" y="173"/>
                </a:cxn>
                <a:cxn ang="0">
                  <a:pos x="238" y="150"/>
                </a:cxn>
                <a:cxn ang="0">
                  <a:pos x="265" y="92"/>
                </a:cxn>
                <a:cxn ang="0">
                  <a:pos x="232" y="21"/>
                </a:cxn>
                <a:cxn ang="0">
                  <a:pos x="187" y="0"/>
                </a:cxn>
                <a:cxn ang="0">
                  <a:pos x="118" y="9"/>
                </a:cxn>
                <a:cxn ang="0">
                  <a:pos x="70" y="71"/>
                </a:cxn>
                <a:cxn ang="0">
                  <a:pos x="76" y="124"/>
                </a:cxn>
                <a:cxn ang="0">
                  <a:pos x="124" y="161"/>
                </a:cxn>
                <a:cxn ang="0">
                  <a:pos x="75" y="190"/>
                </a:cxn>
                <a:cxn ang="0">
                  <a:pos x="26" y="245"/>
                </a:cxn>
                <a:cxn ang="0">
                  <a:pos x="12" y="334"/>
                </a:cxn>
                <a:cxn ang="0">
                  <a:pos x="0" y="497"/>
                </a:cxn>
                <a:cxn ang="0">
                  <a:pos x="70" y="491"/>
                </a:cxn>
                <a:cxn ang="0">
                  <a:pos x="74" y="549"/>
                </a:cxn>
                <a:cxn ang="0">
                  <a:pos x="58" y="654"/>
                </a:cxn>
                <a:cxn ang="0">
                  <a:pos x="63" y="773"/>
                </a:cxn>
                <a:cxn ang="0">
                  <a:pos x="181" y="792"/>
                </a:cxn>
                <a:cxn ang="0">
                  <a:pos x="292" y="773"/>
                </a:cxn>
                <a:cxn ang="0">
                  <a:pos x="271" y="490"/>
                </a:cxn>
                <a:cxn ang="0">
                  <a:pos x="347" y="464"/>
                </a:cxn>
              </a:cxnLst>
              <a:rect l="0" t="0" r="r" b="b"/>
              <a:pathLst>
                <a:path w="347" h="792">
                  <a:moveTo>
                    <a:pt x="347" y="464"/>
                  </a:moveTo>
                  <a:lnTo>
                    <a:pt x="317" y="354"/>
                  </a:lnTo>
                  <a:lnTo>
                    <a:pt x="323" y="242"/>
                  </a:lnTo>
                  <a:lnTo>
                    <a:pt x="286" y="200"/>
                  </a:lnTo>
                  <a:lnTo>
                    <a:pt x="204" y="173"/>
                  </a:lnTo>
                  <a:lnTo>
                    <a:pt x="238" y="150"/>
                  </a:lnTo>
                  <a:lnTo>
                    <a:pt x="265" y="92"/>
                  </a:lnTo>
                  <a:lnTo>
                    <a:pt x="232" y="21"/>
                  </a:lnTo>
                  <a:lnTo>
                    <a:pt x="187" y="0"/>
                  </a:lnTo>
                  <a:lnTo>
                    <a:pt x="118" y="9"/>
                  </a:lnTo>
                  <a:lnTo>
                    <a:pt x="70" y="71"/>
                  </a:lnTo>
                  <a:lnTo>
                    <a:pt x="76" y="124"/>
                  </a:lnTo>
                  <a:lnTo>
                    <a:pt x="124" y="161"/>
                  </a:lnTo>
                  <a:lnTo>
                    <a:pt x="75" y="190"/>
                  </a:lnTo>
                  <a:lnTo>
                    <a:pt x="26" y="245"/>
                  </a:lnTo>
                  <a:lnTo>
                    <a:pt x="12" y="334"/>
                  </a:lnTo>
                  <a:lnTo>
                    <a:pt x="0" y="497"/>
                  </a:lnTo>
                  <a:lnTo>
                    <a:pt x="70" y="491"/>
                  </a:lnTo>
                  <a:lnTo>
                    <a:pt x="74" y="549"/>
                  </a:lnTo>
                  <a:lnTo>
                    <a:pt x="58" y="654"/>
                  </a:lnTo>
                  <a:lnTo>
                    <a:pt x="63" y="773"/>
                  </a:lnTo>
                  <a:lnTo>
                    <a:pt x="181" y="792"/>
                  </a:lnTo>
                  <a:lnTo>
                    <a:pt x="292" y="773"/>
                  </a:lnTo>
                  <a:lnTo>
                    <a:pt x="271" y="490"/>
                  </a:lnTo>
                  <a:lnTo>
                    <a:pt x="347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>
              <a:off x="2850" y="1989"/>
              <a:ext cx="70" cy="73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0" y="53"/>
                </a:cxn>
                <a:cxn ang="0">
                  <a:pos x="22" y="118"/>
                </a:cxn>
                <a:cxn ang="0">
                  <a:pos x="76" y="146"/>
                </a:cxn>
                <a:cxn ang="0">
                  <a:pos x="108" y="134"/>
                </a:cxn>
                <a:cxn ang="0">
                  <a:pos x="124" y="113"/>
                </a:cxn>
                <a:cxn ang="0">
                  <a:pos x="141" y="78"/>
                </a:cxn>
                <a:cxn ang="0">
                  <a:pos x="127" y="24"/>
                </a:cxn>
                <a:cxn ang="0">
                  <a:pos x="80" y="0"/>
                </a:cxn>
                <a:cxn ang="0">
                  <a:pos x="29" y="14"/>
                </a:cxn>
              </a:cxnLst>
              <a:rect l="0" t="0" r="r" b="b"/>
              <a:pathLst>
                <a:path w="141" h="146">
                  <a:moveTo>
                    <a:pt x="29" y="14"/>
                  </a:moveTo>
                  <a:lnTo>
                    <a:pt x="0" y="53"/>
                  </a:lnTo>
                  <a:lnTo>
                    <a:pt x="22" y="118"/>
                  </a:lnTo>
                  <a:lnTo>
                    <a:pt x="76" y="146"/>
                  </a:lnTo>
                  <a:lnTo>
                    <a:pt x="108" y="134"/>
                  </a:lnTo>
                  <a:lnTo>
                    <a:pt x="124" y="113"/>
                  </a:lnTo>
                  <a:lnTo>
                    <a:pt x="141" y="78"/>
                  </a:lnTo>
                  <a:lnTo>
                    <a:pt x="127" y="24"/>
                  </a:lnTo>
                  <a:lnTo>
                    <a:pt x="80" y="0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2818" y="2072"/>
              <a:ext cx="143" cy="291"/>
            </a:xfrm>
            <a:custGeom>
              <a:avLst/>
              <a:gdLst/>
              <a:ahLst/>
              <a:cxnLst>
                <a:cxn ang="0">
                  <a:pos x="210" y="196"/>
                </a:cxn>
                <a:cxn ang="0">
                  <a:pos x="222" y="152"/>
                </a:cxn>
                <a:cxn ang="0">
                  <a:pos x="232" y="262"/>
                </a:cxn>
                <a:cxn ang="0">
                  <a:pos x="246" y="281"/>
                </a:cxn>
                <a:cxn ang="0">
                  <a:pos x="285" y="273"/>
                </a:cxn>
                <a:cxn ang="0">
                  <a:pos x="268" y="185"/>
                </a:cxn>
                <a:cxn ang="0">
                  <a:pos x="266" y="84"/>
                </a:cxn>
                <a:cxn ang="0">
                  <a:pos x="239" y="35"/>
                </a:cxn>
                <a:cxn ang="0">
                  <a:pos x="178" y="8"/>
                </a:cxn>
                <a:cxn ang="0">
                  <a:pos x="92" y="0"/>
                </a:cxn>
                <a:cxn ang="0">
                  <a:pos x="38" y="38"/>
                </a:cxn>
                <a:cxn ang="0">
                  <a:pos x="15" y="104"/>
                </a:cxn>
                <a:cxn ang="0">
                  <a:pos x="9" y="183"/>
                </a:cxn>
                <a:cxn ang="0">
                  <a:pos x="0" y="284"/>
                </a:cxn>
                <a:cxn ang="0">
                  <a:pos x="35" y="281"/>
                </a:cxn>
                <a:cxn ang="0">
                  <a:pos x="46" y="201"/>
                </a:cxn>
                <a:cxn ang="0">
                  <a:pos x="64" y="134"/>
                </a:cxn>
                <a:cxn ang="0">
                  <a:pos x="68" y="247"/>
                </a:cxn>
                <a:cxn ang="0">
                  <a:pos x="72" y="337"/>
                </a:cxn>
                <a:cxn ang="0">
                  <a:pos x="54" y="572"/>
                </a:cxn>
                <a:cxn ang="0">
                  <a:pos x="136" y="581"/>
                </a:cxn>
                <a:cxn ang="0">
                  <a:pos x="138" y="421"/>
                </a:cxn>
                <a:cxn ang="0">
                  <a:pos x="142" y="311"/>
                </a:cxn>
                <a:cxn ang="0">
                  <a:pos x="165" y="456"/>
                </a:cxn>
                <a:cxn ang="0">
                  <a:pos x="168" y="579"/>
                </a:cxn>
                <a:cxn ang="0">
                  <a:pos x="222" y="579"/>
                </a:cxn>
                <a:cxn ang="0">
                  <a:pos x="231" y="389"/>
                </a:cxn>
                <a:cxn ang="0">
                  <a:pos x="213" y="264"/>
                </a:cxn>
                <a:cxn ang="0">
                  <a:pos x="210" y="196"/>
                </a:cxn>
              </a:cxnLst>
              <a:rect l="0" t="0" r="r" b="b"/>
              <a:pathLst>
                <a:path w="285" h="581">
                  <a:moveTo>
                    <a:pt x="210" y="196"/>
                  </a:moveTo>
                  <a:lnTo>
                    <a:pt x="222" y="152"/>
                  </a:lnTo>
                  <a:lnTo>
                    <a:pt x="232" y="262"/>
                  </a:lnTo>
                  <a:lnTo>
                    <a:pt x="246" y="281"/>
                  </a:lnTo>
                  <a:lnTo>
                    <a:pt x="285" y="273"/>
                  </a:lnTo>
                  <a:lnTo>
                    <a:pt x="268" y="185"/>
                  </a:lnTo>
                  <a:lnTo>
                    <a:pt x="266" y="84"/>
                  </a:lnTo>
                  <a:lnTo>
                    <a:pt x="239" y="35"/>
                  </a:lnTo>
                  <a:lnTo>
                    <a:pt x="178" y="8"/>
                  </a:lnTo>
                  <a:lnTo>
                    <a:pt x="92" y="0"/>
                  </a:lnTo>
                  <a:lnTo>
                    <a:pt x="38" y="38"/>
                  </a:lnTo>
                  <a:lnTo>
                    <a:pt x="15" y="104"/>
                  </a:lnTo>
                  <a:lnTo>
                    <a:pt x="9" y="183"/>
                  </a:lnTo>
                  <a:lnTo>
                    <a:pt x="0" y="284"/>
                  </a:lnTo>
                  <a:lnTo>
                    <a:pt x="35" y="281"/>
                  </a:lnTo>
                  <a:lnTo>
                    <a:pt x="46" y="201"/>
                  </a:lnTo>
                  <a:lnTo>
                    <a:pt x="64" y="134"/>
                  </a:lnTo>
                  <a:lnTo>
                    <a:pt x="68" y="247"/>
                  </a:lnTo>
                  <a:lnTo>
                    <a:pt x="72" y="337"/>
                  </a:lnTo>
                  <a:lnTo>
                    <a:pt x="54" y="572"/>
                  </a:lnTo>
                  <a:lnTo>
                    <a:pt x="136" y="581"/>
                  </a:lnTo>
                  <a:lnTo>
                    <a:pt x="138" y="421"/>
                  </a:lnTo>
                  <a:lnTo>
                    <a:pt x="142" y="311"/>
                  </a:lnTo>
                  <a:lnTo>
                    <a:pt x="165" y="456"/>
                  </a:lnTo>
                  <a:lnTo>
                    <a:pt x="168" y="579"/>
                  </a:lnTo>
                  <a:lnTo>
                    <a:pt x="222" y="579"/>
                  </a:lnTo>
                  <a:lnTo>
                    <a:pt x="231" y="389"/>
                  </a:lnTo>
                  <a:lnTo>
                    <a:pt x="213" y="264"/>
                  </a:lnTo>
                  <a:lnTo>
                    <a:pt x="210" y="196"/>
                  </a:lnTo>
                  <a:close/>
                </a:path>
              </a:pathLst>
            </a:custGeom>
            <a:solidFill>
              <a:srgbClr val="00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7" name="爆発 2 66"/>
          <p:cNvSpPr/>
          <p:nvPr/>
        </p:nvSpPr>
        <p:spPr>
          <a:xfrm>
            <a:off x="1043608" y="4437112"/>
            <a:ext cx="1224136" cy="648072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8" name="Picture 2" descr="C:\Documents and Settings\GDRC\Local Settings\Temporary Internet Files\Content.IE5\FPG2HPCM\MC9004247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581128"/>
            <a:ext cx="1248544" cy="1244020"/>
          </a:xfrm>
          <a:prstGeom prst="rect">
            <a:avLst/>
          </a:prstGeom>
          <a:noFill/>
        </p:spPr>
      </p:pic>
      <p:sp>
        <p:nvSpPr>
          <p:cNvPr id="69" name="角丸四角形吹き出し 68"/>
          <p:cNvSpPr/>
          <p:nvPr/>
        </p:nvSpPr>
        <p:spPr>
          <a:xfrm>
            <a:off x="4788024" y="1700808"/>
            <a:ext cx="3744416" cy="4176464"/>
          </a:xfrm>
          <a:prstGeom prst="wedgeRoundRectCallout">
            <a:avLst>
              <a:gd name="adj1" fmla="val -68970"/>
              <a:gd name="adj2" fmla="val 33238"/>
              <a:gd name="adj3" fmla="val 16667"/>
            </a:avLst>
          </a:prstGeom>
          <a:solidFill>
            <a:srgbClr val="FFC00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Culture at the global level is in fact the sum total of everything that humans have created and the common features that bind us all together 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0" name="タイトル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1" lang="en-US" altLang="ja-JP" dirty="0" smtClean="0"/>
              <a:t>Levels of Culture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Some features that bind us!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556792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communicating with a verbal language consisting of a limited set of sounds and grammatical rules for constructing sentences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using age and gender to classify people (e.g., teenager, senior citizen, woman, man)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classifying people based on marriage and descent relationships and having kinship terms to refer to them (e.g., wife, mother, uncle, cousin)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raising children in some sort of family setting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having a gendered division of labor (e.g., men's work versus women's work)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having a concept of privacy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having rules to regulate sexual behavior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distinguishing between good and bad behavior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having some sort of body ornamentation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making jokes and playing games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having different forms of art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/>
              <a:t>having some sort of leadership roles for the implementation of community decisions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Cultural themes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195736" y="3140968"/>
            <a:ext cx="1872208" cy="13681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CULTURE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85293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Arts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7744" y="2276872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Drama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67944" y="2420888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Food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88024" y="321297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Dance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44008" y="436510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Literature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1560" y="4365104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Architecture</a:t>
            </a:r>
            <a:endParaRPr kumimoji="1" lang="ja-JP" altLang="en-US" dirty="0"/>
          </a:p>
        </p:txBody>
      </p:sp>
      <p:sp>
        <p:nvSpPr>
          <p:cNvPr id="12" name="下矢印 11"/>
          <p:cNvSpPr/>
          <p:nvPr/>
        </p:nvSpPr>
        <p:spPr>
          <a:xfrm>
            <a:off x="2555776" y="4365104"/>
            <a:ext cx="1152128" cy="1008112"/>
          </a:xfrm>
          <a:prstGeom prst="downArrow">
            <a:avLst>
              <a:gd name="adj1" fmla="val 71368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76367" y="5301208"/>
            <a:ext cx="15568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b="1" dirty="0" err="1" smtClean="0"/>
              <a:t>B</a:t>
            </a:r>
            <a:r>
              <a:rPr kumimoji="1" lang="en-US" altLang="ja-JP" b="1" dirty="0" err="1" smtClean="0"/>
              <a:t>ehaviour</a:t>
            </a:r>
            <a:r>
              <a:rPr lang="en-US" altLang="ja-JP" b="1" dirty="0" smtClean="0"/>
              <a:t>, </a:t>
            </a:r>
          </a:p>
          <a:p>
            <a:pPr algn="ctr"/>
            <a:r>
              <a:rPr lang="en-US" altLang="ja-JP" b="1" dirty="0" smtClean="0"/>
              <a:t>Ethics and </a:t>
            </a:r>
          </a:p>
          <a:p>
            <a:pPr algn="ctr"/>
            <a:r>
              <a:rPr lang="en-US" altLang="ja-JP" b="1" dirty="0" smtClean="0"/>
              <a:t>Morality</a:t>
            </a:r>
            <a:endParaRPr kumimoji="1" lang="ja-JP" altLang="en-US" b="1" dirty="0"/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1763688" y="4149080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763688" y="3140968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2843808" y="2564904"/>
            <a:ext cx="14401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endCxn id="4" idx="7"/>
          </p:cNvCxnSpPr>
          <p:nvPr/>
        </p:nvCxnSpPr>
        <p:spPr>
          <a:xfrm flipH="1">
            <a:off x="3793765" y="2708920"/>
            <a:ext cx="418195" cy="63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8" idx="1"/>
          </p:cNvCxnSpPr>
          <p:nvPr/>
        </p:nvCxnSpPr>
        <p:spPr>
          <a:xfrm flipH="1">
            <a:off x="3995936" y="3397642"/>
            <a:ext cx="792088" cy="319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9" idx="1"/>
          </p:cNvCxnSpPr>
          <p:nvPr/>
        </p:nvCxnSpPr>
        <p:spPr>
          <a:xfrm flipH="1" flipV="1">
            <a:off x="3923928" y="4149080"/>
            <a:ext cx="720080" cy="400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228184" y="1628800"/>
            <a:ext cx="25202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 As the field developed it began to combine political economy, communication, sociology, social theory, literary theory, media theory, film/video studies, cultural anthropology, philosophy, museum studies and art history to study cultural phenomena or cultural texts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Culture: Morality, Ethics and </a:t>
            </a:r>
            <a:r>
              <a:rPr kumimoji="1" lang="en-US" altLang="ja-JP" dirty="0" err="1" smtClean="0"/>
              <a:t>Behaviour</a:t>
            </a:r>
            <a:endParaRPr kumimoji="1" lang="ja-JP" altLang="en-US" dirty="0"/>
          </a:p>
        </p:txBody>
      </p:sp>
      <p:sp>
        <p:nvSpPr>
          <p:cNvPr id="7" name="Rectangle 3"/>
          <p:cNvSpPr/>
          <p:nvPr/>
        </p:nvSpPr>
        <p:spPr>
          <a:xfrm>
            <a:off x="251520" y="1628800"/>
            <a:ext cx="28803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MORALITY</a:t>
            </a:r>
            <a:endParaRPr lang="en-US" sz="2800" dirty="0"/>
          </a:p>
        </p:txBody>
      </p:sp>
      <p:sp>
        <p:nvSpPr>
          <p:cNvPr id="8" name="Rectangle 4"/>
          <p:cNvSpPr/>
          <p:nvPr/>
        </p:nvSpPr>
        <p:spPr>
          <a:xfrm>
            <a:off x="3131840" y="1628800"/>
            <a:ext cx="2880320" cy="7920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ETHICS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6012160" y="1628800"/>
            <a:ext cx="2880320" cy="7920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BEHAVIOUR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0" name="Picture 6" descr="gu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3" y="2564904"/>
            <a:ext cx="3840203" cy="3528392"/>
          </a:xfrm>
          <a:prstGeom prst="rect">
            <a:avLst/>
          </a:prstGeom>
        </p:spPr>
      </p:pic>
      <p:sp>
        <p:nvSpPr>
          <p:cNvPr id="11" name="TextBox 7"/>
          <p:cNvSpPr txBox="1"/>
          <p:nvPr/>
        </p:nvSpPr>
        <p:spPr>
          <a:xfrm>
            <a:off x="467544" y="2852936"/>
            <a:ext cx="39604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Morality:</a:t>
            </a:r>
          </a:p>
          <a:p>
            <a:endParaRPr lang="en-US" sz="3200" dirty="0" smtClean="0"/>
          </a:p>
          <a:p>
            <a:r>
              <a:rPr lang="en-US" sz="3200" dirty="0" smtClean="0"/>
              <a:t>Principles of how individuals ought to treat one another ..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ール">
  <a:themeElements>
    <a:clrScheme name="クール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クール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クール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8930</TotalTime>
  <Words>1008</Words>
  <Application>Microsoft Office PowerPoint</Application>
  <PresentationFormat>On-screen Show (4:3)</PresentationFormat>
  <Paragraphs>177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クール</vt:lpstr>
      <vt:lpstr>Studies in Multicultural Societies</vt:lpstr>
      <vt:lpstr>Defining “culture”</vt:lpstr>
      <vt:lpstr>Levels of Culture</vt:lpstr>
      <vt:lpstr>Levels of Culture</vt:lpstr>
      <vt:lpstr>Levels of Culture</vt:lpstr>
      <vt:lpstr>Levels of Culture</vt:lpstr>
      <vt:lpstr>Some features that bind us!</vt:lpstr>
      <vt:lpstr>Cultural themes</vt:lpstr>
      <vt:lpstr>Culture: Morality, Ethics and Behaviour</vt:lpstr>
      <vt:lpstr>Culture: Morality, Ethics and BEhaviour</vt:lpstr>
      <vt:lpstr>Culture: Morality, Ethics and BEhaviour</vt:lpstr>
      <vt:lpstr>Culture at Global and Local Levels</vt:lpstr>
      <vt:lpstr>UNESCO and Culture</vt:lpstr>
      <vt:lpstr>UNESCO and Culture</vt:lpstr>
      <vt:lpstr>Why culture?</vt:lpstr>
      <vt:lpstr>Why culture?</vt:lpstr>
      <vt:lpstr>Why culture?</vt:lpstr>
      <vt:lpstr>“Multi”Cultural Societies?</vt:lpstr>
      <vt:lpstr>PowerPoint Presentation</vt:lpstr>
      <vt:lpstr>PowerPoint Presentation</vt:lpstr>
      <vt:lpstr>Contact me 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on Policy Studies</dc:title>
  <dc:creator>GDRC</dc:creator>
  <cp:lastModifiedBy>Hari Srinivas</cp:lastModifiedBy>
  <cp:revision>60</cp:revision>
  <dcterms:created xsi:type="dcterms:W3CDTF">2011-04-10T13:10:51Z</dcterms:created>
  <dcterms:modified xsi:type="dcterms:W3CDTF">2017-09-21T20:34:37Z</dcterms:modified>
</cp:coreProperties>
</file>